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 id="2147483714" r:id="rId3"/>
  </p:sldMasterIdLst>
  <p:notesMasterIdLst>
    <p:notesMasterId r:id="rId23"/>
  </p:notesMasterIdLst>
  <p:sldIdLst>
    <p:sldId id="3590" r:id="rId4"/>
    <p:sldId id="3595" r:id="rId5"/>
    <p:sldId id="3596" r:id="rId6"/>
    <p:sldId id="3597" r:id="rId7"/>
    <p:sldId id="3604" r:id="rId8"/>
    <p:sldId id="3599" r:id="rId9"/>
    <p:sldId id="3605" r:id="rId10"/>
    <p:sldId id="3606" r:id="rId11"/>
    <p:sldId id="3607" r:id="rId12"/>
    <p:sldId id="3608" r:id="rId13"/>
    <p:sldId id="3609" r:id="rId14"/>
    <p:sldId id="3610" r:id="rId15"/>
    <p:sldId id="3600" r:id="rId16"/>
    <p:sldId id="3611" r:id="rId17"/>
    <p:sldId id="3612" r:id="rId18"/>
    <p:sldId id="3613" r:id="rId19"/>
    <p:sldId id="3601" r:id="rId20"/>
    <p:sldId id="3602" r:id="rId21"/>
    <p:sldId id="360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e" id="{4F56024A-9FFC-6742-BCB7-F8AD55E246D1}">
          <p14:sldIdLst>
            <p14:sldId id="3590"/>
            <p14:sldId id="3595"/>
            <p14:sldId id="3596"/>
            <p14:sldId id="3597"/>
            <p14:sldId id="3604"/>
            <p14:sldId id="3599"/>
            <p14:sldId id="3605"/>
            <p14:sldId id="3606"/>
            <p14:sldId id="3607"/>
            <p14:sldId id="3608"/>
            <p14:sldId id="3609"/>
            <p14:sldId id="3610"/>
            <p14:sldId id="3600"/>
            <p14:sldId id="3611"/>
            <p14:sldId id="3612"/>
            <p14:sldId id="3613"/>
            <p14:sldId id="3601"/>
            <p14:sldId id="3602"/>
            <p14:sldId id="3603"/>
          </p14:sldIdLst>
        </p14:section>
        <p14:section name="Algemene informatie" id="{2491A698-746D-C34B-A59B-2DAB2D16985E}">
          <p14:sldIdLst/>
        </p14:section>
        <p14:section name="Jouw presentatie" id="{C2E3B5FA-C2FE-3249-BA8A-851D875347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48"/>
    <p:restoredTop sz="81844"/>
  </p:normalViewPr>
  <p:slideViewPr>
    <p:cSldViewPr snapToGrid="0">
      <p:cViewPr varScale="1">
        <p:scale>
          <a:sx n="90" d="100"/>
          <a:sy n="90" d="100"/>
        </p:scale>
        <p:origin x="520"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FAF9C-FB9F-6745-8575-534270F7C3B2}" type="datetimeFigureOut">
              <a:rPr lang="nl-BE" smtClean="0"/>
              <a:t>11/06/2025</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3656A-008B-BC4A-9348-5A74320BDF0A}" type="slidenum">
              <a:rPr lang="nl-BE" smtClean="0"/>
              <a:t>‹#›</a:t>
            </a:fld>
            <a:endParaRPr lang="nl-BE"/>
          </a:p>
        </p:txBody>
      </p:sp>
    </p:spTree>
    <p:extLst>
      <p:ext uri="{BB962C8B-B14F-4D97-AF65-F5344CB8AC3E}">
        <p14:creationId xmlns:p14="http://schemas.microsoft.com/office/powerpoint/2010/main" val="412868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2.0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hlinkClick r:id="rId9"/>
              </a:rPr>
              <a:t>https://studenthowest.sharepoint.com/sites/staff/COMM/SitePages/Huisstijl.aspx</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177985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92425308"/>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34871159"/>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9351855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0695682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1626518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Tree>
    <p:extLst>
      <p:ext uri="{BB962C8B-B14F-4D97-AF65-F5344CB8AC3E}">
        <p14:creationId xmlns:p14="http://schemas.microsoft.com/office/powerpoint/2010/main" val="400703967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1191590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2155424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251794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8864718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4241942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6306875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344786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5973639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6324285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571719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7409897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95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4167708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0175"/>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68" y="238603"/>
            <a:ext cx="5067554" cy="2596896"/>
          </a:xfrm>
          <a:prstGeom prst="rect">
            <a:avLst/>
          </a:prstGeom>
        </p:spPr>
      </p:pic>
    </p:spTree>
    <p:extLst>
      <p:ext uri="{BB962C8B-B14F-4D97-AF65-F5344CB8AC3E}">
        <p14:creationId xmlns:p14="http://schemas.microsoft.com/office/powerpoint/2010/main" val="292611934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322887095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321433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225821488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75" y="764643"/>
            <a:ext cx="1980924" cy="1015136"/>
          </a:xfrm>
          <a:prstGeom prst="rect">
            <a:avLst/>
          </a:prstGeom>
        </p:spPr>
      </p:pic>
    </p:spTree>
    <p:extLst>
      <p:ext uri="{BB962C8B-B14F-4D97-AF65-F5344CB8AC3E}">
        <p14:creationId xmlns:p14="http://schemas.microsoft.com/office/powerpoint/2010/main" val="240517107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7344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27733388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61507637"/>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en-GB"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5149345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46858062"/>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50796127"/>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33982496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42073883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63751402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7848826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Tree>
    <p:extLst>
      <p:ext uri="{BB962C8B-B14F-4D97-AF65-F5344CB8AC3E}">
        <p14:creationId xmlns:p14="http://schemas.microsoft.com/office/powerpoint/2010/main" val="379870993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6561775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61247205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41372866"/>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320589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5440985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2345156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6806046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823216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8144689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Titel</a:t>
            </a:r>
            <a:endParaRPr lang="nl-BE"/>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8570423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2834068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068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22741823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7824339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691986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noProof="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953134280"/>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3565164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7415308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99037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030343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76693811"/>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nl-BE"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98100330"/>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92813D1-327F-45DC-8DDF-53948CE8C5F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141850324"/>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9" name="TextBox 4">
            <a:extLst>
              <a:ext uri="{FF2B5EF4-FFF2-40B4-BE49-F238E27FC236}">
                <a16:creationId xmlns:a16="http://schemas.microsoft.com/office/drawing/2014/main" id="{C531524C-A1A5-4485-B21D-E97B5DC3BE3F}"/>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74363007"/>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6CBDB841-5208-4BD2-9409-EA7134D6944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50928801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2375106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E2274F51-95F7-4E5E-815B-1F996E645FE7}"/>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6137303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92B1CA4A-0389-4751-BD3D-D8526698D99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040803601"/>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009A3169-8C0D-4A2D-9C66-BE525BCD338D}"/>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81821888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xtBox 4">
            <a:extLst>
              <a:ext uri="{FF2B5EF4-FFF2-40B4-BE49-F238E27FC236}">
                <a16:creationId xmlns:a16="http://schemas.microsoft.com/office/drawing/2014/main" id="{BB27EBDF-C895-4A3E-8D3F-1D5142CF7789}"/>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3629445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27580050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852773437"/>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41303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r>
              <a:rPr lang="nl-NL"/>
              <a:t>Klik op het pictogram als u een grafiek wilt toevoegen</a:t>
            </a:r>
            <a:endParaRPr lang="nl-BE"/>
          </a:p>
        </p:txBody>
      </p:sp>
      <p:sp>
        <p:nvSpPr>
          <p:cNvPr id="20" name="TextBox 4">
            <a:extLst>
              <a:ext uri="{FF2B5EF4-FFF2-40B4-BE49-F238E27FC236}">
                <a16:creationId xmlns:a16="http://schemas.microsoft.com/office/drawing/2014/main" id="{DB6ED84B-8E7F-4228-B427-1EDE681C5A63}"/>
              </a:ext>
            </a:extLst>
          </p:cNvPr>
          <p:cNvSpPr txBox="1"/>
          <p:nvPr/>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963961092"/>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A500405E-274E-4C95-9B93-F6B1F82EF01B}"/>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60775800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r>
              <a:rPr lang="nl-NL"/>
              <a:t>Klik op het pictogram als u een grafiek wilt toevoegen</a:t>
            </a:r>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C2C04373-6D00-42D5-86E3-4AF79B52EF61}"/>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267246435"/>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xtBox 4">
            <a:extLst>
              <a:ext uri="{FF2B5EF4-FFF2-40B4-BE49-F238E27FC236}">
                <a16:creationId xmlns:a16="http://schemas.microsoft.com/office/drawing/2014/main" id="{B76F8740-BA9B-4238-9C9D-5EB368209556}"/>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931640082"/>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3" name="TextBox 4">
            <a:extLst>
              <a:ext uri="{FF2B5EF4-FFF2-40B4-BE49-F238E27FC236}">
                <a16:creationId xmlns:a16="http://schemas.microsoft.com/office/drawing/2014/main" id="{B415E543-5122-4ED4-A8AA-647C117F182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943035045"/>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r>
              <a:rPr lang="nl-NL"/>
              <a:t>Klik op het pictogram als u een afbeelding wilt toevoegen</a:t>
            </a:r>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11/06/2025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9" name="TextBox 4">
            <a:extLst>
              <a:ext uri="{FF2B5EF4-FFF2-40B4-BE49-F238E27FC236}">
                <a16:creationId xmlns:a16="http://schemas.microsoft.com/office/drawing/2014/main" id="{2CD7B7E4-430F-492F-AE79-EDAE65BABEA5}"/>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8055105" y="6204478"/>
            <a:ext cx="667509" cy="365125"/>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596953493"/>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63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12" name="TextBox 4">
            <a:extLst>
              <a:ext uri="{FF2B5EF4-FFF2-40B4-BE49-F238E27FC236}">
                <a16:creationId xmlns:a16="http://schemas.microsoft.com/office/drawing/2014/main" id="{88A2F8C1-53AF-4DEB-9965-55FC86D3788C}"/>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5014405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93C16DD0-3A75-624D-9D0E-5422B4D8E7B0}" type="slidenum">
              <a:rPr lang="nl-BE" smtClean="0"/>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919F8135-8C46-9B48-8CC7-D8869BA64504}" type="datetimeFigureOut">
              <a:rPr lang="nl-BE" smtClean="0"/>
              <a:t>11/06/2025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endParaRPr lang="nl-BE"/>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r>
              <a:rPr lang="nl-NL" noProof="0"/>
              <a:t>Klik op het pictogram als u een tabel wilt toevoegen</a:t>
            </a:r>
            <a:endParaRPr lang="nl-BE" noProof="0"/>
          </a:p>
        </p:txBody>
      </p:sp>
      <p:sp>
        <p:nvSpPr>
          <p:cNvPr id="16" name="TextBox 4">
            <a:extLst>
              <a:ext uri="{FF2B5EF4-FFF2-40B4-BE49-F238E27FC236}">
                <a16:creationId xmlns:a16="http://schemas.microsoft.com/office/drawing/2014/main" id="{8C7A8C97-A0A2-4491-BA0D-727C7CE0B7F3}"/>
              </a:ext>
            </a:extLst>
          </p:cNvPr>
          <p:cNvSpPr txBox="1"/>
          <p:nvPr/>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5441540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4.sv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3.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4.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13.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noProof="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F8135-8C46-9B48-8CC7-D8869BA64504}" type="datetimeFigureOut">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16DD0-3A75-624D-9D0E-5422B4D8E7B0}"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659258" y="6097059"/>
            <a:ext cx="1227841" cy="629269"/>
          </a:xfrm>
          <a:prstGeom prst="rect">
            <a:avLst/>
          </a:prstGeom>
        </p:spPr>
      </p:pic>
    </p:spTree>
    <p:extLst>
      <p:ext uri="{BB962C8B-B14F-4D97-AF65-F5344CB8AC3E}">
        <p14:creationId xmlns:p14="http://schemas.microsoft.com/office/powerpoint/2010/main" val="295625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16DE8-2541-43DC-A43F-D9DA08756898}" type="datetime1">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voettekst</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60845" y="6097799"/>
            <a:ext cx="1227947" cy="629268"/>
          </a:xfrm>
          <a:prstGeom prst="rect">
            <a:avLst/>
          </a:prstGeom>
        </p:spPr>
      </p:pic>
    </p:spTree>
    <p:extLst>
      <p:ext uri="{BB962C8B-B14F-4D97-AF65-F5344CB8AC3E}">
        <p14:creationId xmlns:p14="http://schemas.microsoft.com/office/powerpoint/2010/main" val="206825037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Lst>
  <p:hf hd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p:nvSpPr>
        <p:spPr>
          <a:xfrm>
            <a:off x="-3762" y="6204088"/>
            <a:ext cx="8987691" cy="36816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highlight>
                <a:srgbClr val="FFFF00"/>
              </a:highlight>
            </a:endParaRPr>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16DE8-2541-43DC-A43F-D9DA08756898}" type="datetime1">
              <a:rPr lang="nl-BE" smtClean="0"/>
              <a:t>11/06/2025</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voettekst</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60845" y="6097799"/>
            <a:ext cx="1227947" cy="629268"/>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p:nvSpPr>
        <p:spPr>
          <a:xfrm>
            <a:off x="9238450" y="6205615"/>
            <a:ext cx="1143000" cy="3651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3" err="1"/>
              <a:t>Plaats</a:t>
            </a:r>
            <a:r>
              <a:rPr lang="en-US" sz="733"/>
              <a:t> logo </a:t>
            </a:r>
            <a:r>
              <a:rPr lang="en-US" sz="733" err="1"/>
              <a:t>hier</a:t>
            </a:r>
            <a:r>
              <a:rPr lang="en-US" sz="733"/>
              <a:t> in het </a:t>
            </a:r>
            <a:r>
              <a:rPr lang="en-US" sz="733" err="1"/>
              <a:t>diamodel</a:t>
            </a:r>
            <a:endParaRPr lang="nl-BE" sz="733"/>
          </a:p>
        </p:txBody>
      </p:sp>
    </p:spTree>
    <p:extLst>
      <p:ext uri="{BB962C8B-B14F-4D97-AF65-F5344CB8AC3E}">
        <p14:creationId xmlns:p14="http://schemas.microsoft.com/office/powerpoint/2010/main" val="354143642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Lst>
  <p:hf hd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3AE35F-6C43-31EE-E934-992CBDC08F87}"/>
              </a:ext>
            </a:extLst>
          </p:cNvPr>
          <p:cNvSpPr>
            <a:spLocks noGrp="1"/>
          </p:cNvSpPr>
          <p:nvPr>
            <p:ph type="ctrTitle"/>
          </p:nvPr>
        </p:nvSpPr>
        <p:spPr/>
        <p:txBody>
          <a:bodyPr/>
          <a:lstStyle/>
          <a:p>
            <a:r>
              <a:rPr lang="nl-BE" dirty="0"/>
              <a:t>Project </a:t>
            </a:r>
            <a:r>
              <a:rPr lang="nl-BE" dirty="0" err="1"/>
              <a:t>MLOps</a:t>
            </a:r>
            <a:endParaRPr lang="nl-BE" dirty="0"/>
          </a:p>
        </p:txBody>
      </p:sp>
      <p:sp>
        <p:nvSpPr>
          <p:cNvPr id="3" name="Ondertitel 2">
            <a:extLst>
              <a:ext uri="{FF2B5EF4-FFF2-40B4-BE49-F238E27FC236}">
                <a16:creationId xmlns:a16="http://schemas.microsoft.com/office/drawing/2014/main" id="{751FB1BB-D6F2-7AA8-CD30-B9A86747294B}"/>
              </a:ext>
            </a:extLst>
          </p:cNvPr>
          <p:cNvSpPr>
            <a:spLocks noGrp="1"/>
          </p:cNvSpPr>
          <p:nvPr>
            <p:ph type="subTitle" idx="1"/>
          </p:nvPr>
        </p:nvSpPr>
        <p:spPr/>
        <p:txBody>
          <a:bodyPr/>
          <a:lstStyle/>
          <a:p>
            <a:r>
              <a:rPr lang="nl-BE" dirty="0"/>
              <a:t>Mathias Goris &amp; Arthur Hofman</a:t>
            </a:r>
          </a:p>
        </p:txBody>
      </p:sp>
    </p:spTree>
    <p:extLst>
      <p:ext uri="{BB962C8B-B14F-4D97-AF65-F5344CB8AC3E}">
        <p14:creationId xmlns:p14="http://schemas.microsoft.com/office/powerpoint/2010/main" val="1494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24CF1-8947-CF0C-A242-23BDFB5CB6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E26CA1-13B2-2056-CF40-C22DB1688B24}"/>
              </a:ext>
            </a:extLst>
          </p:cNvPr>
          <p:cNvSpPr>
            <a:spLocks noGrp="1"/>
          </p:cNvSpPr>
          <p:nvPr>
            <p:ph type="title"/>
          </p:nvPr>
        </p:nvSpPr>
        <p:spPr/>
        <p:txBody>
          <a:bodyPr/>
          <a:lstStyle/>
          <a:p>
            <a:r>
              <a:rPr lang="nl-BE" dirty="0" err="1"/>
              <a:t>Production</a:t>
            </a:r>
            <a:r>
              <a:rPr lang="nl-BE" dirty="0"/>
              <a:t> ready webserver/reverse proxy NGINX</a:t>
            </a:r>
            <a:endParaRPr lang="LID4096" dirty="0"/>
          </a:p>
        </p:txBody>
      </p:sp>
      <p:sp>
        <p:nvSpPr>
          <p:cNvPr id="9" name="TextBox 8">
            <a:extLst>
              <a:ext uri="{FF2B5EF4-FFF2-40B4-BE49-F238E27FC236}">
                <a16:creationId xmlns:a16="http://schemas.microsoft.com/office/drawing/2014/main" id="{4C020A3A-7792-D57C-1F51-FA08186F13D1}"/>
              </a:ext>
            </a:extLst>
          </p:cNvPr>
          <p:cNvSpPr txBox="1"/>
          <p:nvPr/>
        </p:nvSpPr>
        <p:spPr>
          <a:xfrm>
            <a:off x="665794" y="1518405"/>
            <a:ext cx="8667261" cy="1938992"/>
          </a:xfrm>
          <a:prstGeom prst="rect">
            <a:avLst/>
          </a:prstGeom>
          <a:noFill/>
        </p:spPr>
        <p:txBody>
          <a:bodyPr wrap="square">
            <a:spAutoFit/>
          </a:bodyPr>
          <a:lstStyle/>
          <a:p>
            <a:pPr marL="342900" indent="-342900">
              <a:buFontTx/>
              <a:buChar char="-"/>
            </a:pPr>
            <a:r>
              <a:rPr lang="en-US" sz="2400" dirty="0"/>
              <a:t>Static file serving (webpage)</a:t>
            </a:r>
          </a:p>
          <a:p>
            <a:pPr marL="342900" indent="-342900">
              <a:buFontTx/>
              <a:buChar char="-"/>
            </a:pPr>
            <a:endParaRPr lang="en-US" sz="2400" dirty="0"/>
          </a:p>
          <a:p>
            <a:pPr marL="342900" indent="-342900">
              <a:buFontTx/>
              <a:buChar char="-"/>
            </a:pPr>
            <a:endParaRPr lang="en-US" sz="2400" dirty="0"/>
          </a:p>
          <a:p>
            <a:pPr marL="342900" indent="-342900">
              <a:buFontTx/>
              <a:buChar char="-"/>
            </a:pPr>
            <a:r>
              <a:rPr lang="en-US" sz="2400" dirty="0"/>
              <a:t>INGRESS: External to service</a:t>
            </a:r>
          </a:p>
          <a:p>
            <a:pPr marL="342900" indent="-342900">
              <a:buFontTx/>
              <a:buChar char="-"/>
            </a:pPr>
            <a:r>
              <a:rPr lang="en-US" sz="2400" dirty="0"/>
              <a:t>NGINX: Internal, static files </a:t>
            </a:r>
          </a:p>
        </p:txBody>
      </p:sp>
      <p:pic>
        <p:nvPicPr>
          <p:cNvPr id="4" name="Picture 3">
            <a:extLst>
              <a:ext uri="{FF2B5EF4-FFF2-40B4-BE49-F238E27FC236}">
                <a16:creationId xmlns:a16="http://schemas.microsoft.com/office/drawing/2014/main" id="{8C4A2432-3465-BA12-9F1C-4C80B5BF5096}"/>
              </a:ext>
            </a:extLst>
          </p:cNvPr>
          <p:cNvPicPr>
            <a:picLocks noChangeAspect="1"/>
          </p:cNvPicPr>
          <p:nvPr/>
        </p:nvPicPr>
        <p:blipFill>
          <a:blip r:embed="rId2"/>
          <a:stretch>
            <a:fillRect/>
          </a:stretch>
        </p:blipFill>
        <p:spPr>
          <a:xfrm>
            <a:off x="5928364" y="1097280"/>
            <a:ext cx="2864993" cy="5414986"/>
          </a:xfrm>
          <a:prstGeom prst="rect">
            <a:avLst/>
          </a:prstGeom>
        </p:spPr>
      </p:pic>
    </p:spTree>
    <p:extLst>
      <p:ext uri="{BB962C8B-B14F-4D97-AF65-F5344CB8AC3E}">
        <p14:creationId xmlns:p14="http://schemas.microsoft.com/office/powerpoint/2010/main" val="1179220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A1228-A89F-0A55-887B-C6E5E476F2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D46CD6-13D5-5F39-11B3-B532C4F3062A}"/>
              </a:ext>
            </a:extLst>
          </p:cNvPr>
          <p:cNvSpPr>
            <a:spLocks noGrp="1"/>
          </p:cNvSpPr>
          <p:nvPr>
            <p:ph type="title"/>
          </p:nvPr>
        </p:nvSpPr>
        <p:spPr>
          <a:xfrm>
            <a:off x="665795" y="592589"/>
            <a:ext cx="11050419" cy="420237"/>
          </a:xfrm>
        </p:spPr>
        <p:txBody>
          <a:bodyPr vert="horz" lIns="0" tIns="0" rIns="0" bIns="0" rtlCol="0" anchor="t">
            <a:normAutofit/>
          </a:bodyPr>
          <a:lstStyle/>
          <a:p>
            <a:r>
              <a:rPr lang="nl-BE" kern="1200" dirty="0" err="1">
                <a:latin typeface="Arial Rounded MT Bold" panose="020F0704030504030204" pitchFamily="34" charset="0"/>
                <a:ea typeface="+mj-ea"/>
                <a:cs typeface="+mj-cs"/>
              </a:rPr>
              <a:t>Kubernetes</a:t>
            </a:r>
            <a:r>
              <a:rPr lang="nl-BE" kern="1200" dirty="0">
                <a:latin typeface="Arial Rounded MT Bold" panose="020F0704030504030204" pitchFamily="34" charset="0"/>
                <a:ea typeface="+mj-ea"/>
                <a:cs typeface="+mj-cs"/>
              </a:rPr>
              <a:t> </a:t>
            </a:r>
            <a:r>
              <a:rPr lang="nl-BE" kern="1200" dirty="0" err="1">
                <a:latin typeface="Arial Rounded MT Bold" panose="020F0704030504030204" pitchFamily="34" charset="0"/>
                <a:ea typeface="+mj-ea"/>
                <a:cs typeface="+mj-cs"/>
              </a:rPr>
              <a:t>deployment</a:t>
            </a:r>
            <a:r>
              <a:rPr lang="nl-BE" kern="1200" dirty="0">
                <a:latin typeface="Arial Rounded MT Bold" panose="020F0704030504030204" pitchFamily="34" charset="0"/>
                <a:ea typeface="+mj-ea"/>
                <a:cs typeface="+mj-cs"/>
              </a:rPr>
              <a:t>, </a:t>
            </a:r>
            <a:r>
              <a:rPr lang="nl-BE" kern="1200" dirty="0" err="1">
                <a:latin typeface="Arial Rounded MT Bold" panose="020F0704030504030204" pitchFamily="34" charset="0"/>
                <a:ea typeface="+mj-ea"/>
                <a:cs typeface="+mj-cs"/>
              </a:rPr>
              <a:t>why</a:t>
            </a:r>
            <a:r>
              <a:rPr lang="nl-BE" kern="1200" dirty="0">
                <a:latin typeface="Arial Rounded MT Bold" panose="020F0704030504030204" pitchFamily="34" charset="0"/>
                <a:ea typeface="+mj-ea"/>
                <a:cs typeface="+mj-cs"/>
              </a:rPr>
              <a:t>?</a:t>
            </a:r>
          </a:p>
        </p:txBody>
      </p:sp>
      <p:sp>
        <p:nvSpPr>
          <p:cNvPr id="9" name="TextBox 8">
            <a:extLst>
              <a:ext uri="{FF2B5EF4-FFF2-40B4-BE49-F238E27FC236}">
                <a16:creationId xmlns:a16="http://schemas.microsoft.com/office/drawing/2014/main" id="{8590F188-F2D5-5FBD-818A-0C750B06EA26}"/>
              </a:ext>
            </a:extLst>
          </p:cNvPr>
          <p:cNvSpPr txBox="1"/>
          <p:nvPr/>
        </p:nvSpPr>
        <p:spPr>
          <a:xfrm>
            <a:off x="860108" y="1368162"/>
            <a:ext cx="9472612" cy="3238128"/>
          </a:xfrm>
          <a:prstGeom prst="rect">
            <a:avLst/>
          </a:prstGeom>
        </p:spPr>
        <p:txBody>
          <a:bodyPr vert="horz" lIns="91440" tIns="45720" rIns="91440" bIns="45720" rtlCol="0">
            <a:normAutofit/>
          </a:bodyPr>
          <a:lstStyle/>
          <a:p>
            <a:pPr marL="342900" indent="-342900" defTabSz="914446">
              <a:lnSpc>
                <a:spcPct val="90000"/>
              </a:lnSpc>
              <a:spcBef>
                <a:spcPts val="1000"/>
              </a:spcBef>
              <a:buFontTx/>
              <a:buChar char="-"/>
            </a:pPr>
            <a:r>
              <a:rPr lang="nl-BE" sz="2400" dirty="0" err="1"/>
              <a:t>Makes</a:t>
            </a:r>
            <a:r>
              <a:rPr lang="nl-BE" sz="2400" dirty="0"/>
              <a:t> </a:t>
            </a:r>
            <a:r>
              <a:rPr lang="nl-BE" sz="2400" dirty="0" err="1"/>
              <a:t>deployment</a:t>
            </a:r>
            <a:r>
              <a:rPr lang="nl-BE" sz="2400" dirty="0"/>
              <a:t> easy</a:t>
            </a:r>
          </a:p>
          <a:p>
            <a:pPr marL="342900" indent="-342900" defTabSz="914446">
              <a:lnSpc>
                <a:spcPct val="90000"/>
              </a:lnSpc>
              <a:spcBef>
                <a:spcPts val="1000"/>
              </a:spcBef>
              <a:buFontTx/>
              <a:buChar char="-"/>
            </a:pPr>
            <a:r>
              <a:rPr lang="nl-BE" sz="2400" dirty="0"/>
              <a:t>Easy </a:t>
            </a:r>
            <a:r>
              <a:rPr lang="nl-BE" sz="2400" dirty="0" err="1"/>
              <a:t>to</a:t>
            </a:r>
            <a:r>
              <a:rPr lang="nl-BE" sz="2400" dirty="0"/>
              <a:t> </a:t>
            </a:r>
            <a:r>
              <a:rPr lang="nl-BE" sz="2400" dirty="0" err="1"/>
              <a:t>scale</a:t>
            </a:r>
            <a:r>
              <a:rPr lang="nl-BE" sz="2400" dirty="0"/>
              <a:t> (e.g. more </a:t>
            </a:r>
            <a:r>
              <a:rPr lang="nl-BE" sz="2400" dirty="0" err="1"/>
              <a:t>fastapi</a:t>
            </a:r>
            <a:r>
              <a:rPr lang="nl-BE" sz="2400" dirty="0"/>
              <a:t> </a:t>
            </a:r>
            <a:r>
              <a:rPr lang="nl-BE" sz="2400" dirty="0" err="1"/>
              <a:t>replicas</a:t>
            </a:r>
            <a:r>
              <a:rPr lang="nl-BE" sz="2400" dirty="0"/>
              <a:t>)</a:t>
            </a:r>
          </a:p>
          <a:p>
            <a:pPr marL="342900" indent="-342900" defTabSz="914446">
              <a:lnSpc>
                <a:spcPct val="90000"/>
              </a:lnSpc>
              <a:spcBef>
                <a:spcPts val="1000"/>
              </a:spcBef>
              <a:buFontTx/>
              <a:buChar char="-"/>
            </a:pPr>
            <a:r>
              <a:rPr lang="nl-BE" sz="2400" dirty="0"/>
              <a:t>High availability (auto restarts)</a:t>
            </a:r>
          </a:p>
          <a:p>
            <a:pPr marL="342900" indent="-342900" defTabSz="914446">
              <a:lnSpc>
                <a:spcPct val="90000"/>
              </a:lnSpc>
              <a:spcBef>
                <a:spcPts val="1000"/>
              </a:spcBef>
              <a:buFontTx/>
              <a:buChar char="-"/>
            </a:pPr>
            <a:r>
              <a:rPr lang="nl-BE" sz="2400" dirty="0"/>
              <a:t>Rolling updates (zero downtime)</a:t>
            </a:r>
          </a:p>
          <a:p>
            <a:pPr marL="342900" indent="-342900" defTabSz="914446">
              <a:lnSpc>
                <a:spcPct val="90000"/>
              </a:lnSpc>
              <a:spcBef>
                <a:spcPts val="1000"/>
              </a:spcBef>
              <a:buFontTx/>
              <a:buChar char="-"/>
            </a:pPr>
            <a:r>
              <a:rPr lang="nl-BE" sz="2400" dirty="0"/>
              <a:t>Environment </a:t>
            </a:r>
            <a:r>
              <a:rPr lang="nl-BE" sz="2400" dirty="0" err="1"/>
              <a:t>consistency</a:t>
            </a:r>
            <a:endParaRPr lang="nl-BE" sz="2400" dirty="0"/>
          </a:p>
          <a:p>
            <a:pPr marL="342900" indent="-342900" defTabSz="914446">
              <a:lnSpc>
                <a:spcPct val="90000"/>
              </a:lnSpc>
              <a:spcBef>
                <a:spcPts val="1000"/>
              </a:spcBef>
              <a:buFontTx/>
              <a:buChar char="-"/>
            </a:pPr>
            <a:endParaRPr lang="nl-BE" sz="2400" dirty="0"/>
          </a:p>
        </p:txBody>
      </p:sp>
    </p:spTree>
    <p:extLst>
      <p:ext uri="{BB962C8B-B14F-4D97-AF65-F5344CB8AC3E}">
        <p14:creationId xmlns:p14="http://schemas.microsoft.com/office/powerpoint/2010/main" val="332214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C13AC-1176-9459-B3EE-9A327AC963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8D4089-AFA9-ED4F-BC82-C51D2EE2C2C0}"/>
              </a:ext>
            </a:extLst>
          </p:cNvPr>
          <p:cNvSpPr>
            <a:spLocks noGrp="1"/>
          </p:cNvSpPr>
          <p:nvPr>
            <p:ph type="title"/>
          </p:nvPr>
        </p:nvSpPr>
        <p:spPr>
          <a:xfrm>
            <a:off x="665795" y="592589"/>
            <a:ext cx="11050419" cy="420237"/>
          </a:xfrm>
        </p:spPr>
        <p:txBody>
          <a:bodyPr vert="horz" lIns="0" tIns="0" rIns="0" bIns="0" rtlCol="0" anchor="t">
            <a:normAutofit/>
          </a:bodyPr>
          <a:lstStyle/>
          <a:p>
            <a:r>
              <a:rPr lang="nl-BE" kern="1200" dirty="0" err="1">
                <a:latin typeface="Arial Rounded MT Bold" panose="020F0704030504030204" pitchFamily="34" charset="0"/>
                <a:ea typeface="+mj-ea"/>
                <a:cs typeface="+mj-cs"/>
              </a:rPr>
              <a:t>Our</a:t>
            </a:r>
            <a:r>
              <a:rPr lang="nl-BE" kern="1200" dirty="0">
                <a:latin typeface="Arial Rounded MT Bold" panose="020F0704030504030204" pitchFamily="34" charset="0"/>
                <a:ea typeface="+mj-ea"/>
                <a:cs typeface="+mj-cs"/>
              </a:rPr>
              <a:t> </a:t>
            </a:r>
            <a:r>
              <a:rPr lang="nl-BE" kern="1200" dirty="0" err="1">
                <a:latin typeface="Arial Rounded MT Bold" panose="020F0704030504030204" pitchFamily="34" charset="0"/>
                <a:ea typeface="+mj-ea"/>
                <a:cs typeface="+mj-cs"/>
              </a:rPr>
              <a:t>kubernetes</a:t>
            </a:r>
            <a:r>
              <a:rPr lang="nl-BE" kern="1200" dirty="0">
                <a:latin typeface="Arial Rounded MT Bold" panose="020F0704030504030204" pitchFamily="34" charset="0"/>
                <a:ea typeface="+mj-ea"/>
                <a:cs typeface="+mj-cs"/>
              </a:rPr>
              <a:t> setup</a:t>
            </a:r>
          </a:p>
        </p:txBody>
      </p:sp>
      <p:sp>
        <p:nvSpPr>
          <p:cNvPr id="9" name="TextBox 8">
            <a:extLst>
              <a:ext uri="{FF2B5EF4-FFF2-40B4-BE49-F238E27FC236}">
                <a16:creationId xmlns:a16="http://schemas.microsoft.com/office/drawing/2014/main" id="{9A64C19F-AB08-398B-C51F-99C61183CBA5}"/>
              </a:ext>
            </a:extLst>
          </p:cNvPr>
          <p:cNvSpPr txBox="1"/>
          <p:nvPr/>
        </p:nvSpPr>
        <p:spPr>
          <a:xfrm>
            <a:off x="860108" y="1368162"/>
            <a:ext cx="9472612" cy="3238128"/>
          </a:xfrm>
          <a:prstGeom prst="rect">
            <a:avLst/>
          </a:prstGeom>
        </p:spPr>
        <p:txBody>
          <a:bodyPr vert="horz" lIns="91440" tIns="45720" rIns="91440" bIns="45720" rtlCol="0">
            <a:normAutofit/>
          </a:bodyPr>
          <a:lstStyle/>
          <a:p>
            <a:pPr marL="342900" indent="-342900" defTabSz="914446">
              <a:lnSpc>
                <a:spcPct val="90000"/>
              </a:lnSpc>
              <a:spcBef>
                <a:spcPts val="1000"/>
              </a:spcBef>
              <a:buFontTx/>
              <a:buChar char="-"/>
            </a:pPr>
            <a:r>
              <a:rPr lang="nl-BE" sz="2400" dirty="0"/>
              <a:t>1 server (duh)</a:t>
            </a:r>
          </a:p>
          <a:p>
            <a:pPr marL="342900" indent="-342900" defTabSz="914446">
              <a:lnSpc>
                <a:spcPct val="90000"/>
              </a:lnSpc>
              <a:spcBef>
                <a:spcPts val="1000"/>
              </a:spcBef>
              <a:buFontTx/>
              <a:buChar char="-"/>
            </a:pPr>
            <a:r>
              <a:rPr lang="nl-BE" sz="2400" dirty="0"/>
              <a:t>2 </a:t>
            </a:r>
            <a:r>
              <a:rPr lang="nl-BE" sz="2400" dirty="0" err="1"/>
              <a:t>agents</a:t>
            </a:r>
            <a:endParaRPr lang="nl-BE" sz="2400" dirty="0"/>
          </a:p>
          <a:p>
            <a:pPr marL="800100" lvl="1" indent="-342900" defTabSz="914446">
              <a:lnSpc>
                <a:spcPct val="90000"/>
              </a:lnSpc>
              <a:spcBef>
                <a:spcPts val="1000"/>
              </a:spcBef>
              <a:buFontTx/>
              <a:buChar char="-"/>
            </a:pPr>
            <a:r>
              <a:rPr lang="nl-BE" sz="2400" dirty="0"/>
              <a:t>Agent 1 ‘</a:t>
            </a:r>
            <a:r>
              <a:rPr lang="nl-BE" sz="2400" dirty="0" err="1"/>
              <a:t>Frontend</a:t>
            </a:r>
            <a:r>
              <a:rPr lang="nl-BE" sz="2400" dirty="0"/>
              <a:t>’: NGINX </a:t>
            </a:r>
            <a:r>
              <a:rPr lang="nl-BE" sz="2400" dirty="0" err="1"/>
              <a:t>and</a:t>
            </a:r>
            <a:r>
              <a:rPr lang="nl-BE" sz="2400" dirty="0"/>
              <a:t> </a:t>
            </a:r>
            <a:r>
              <a:rPr lang="nl-BE" sz="2400" dirty="0" err="1"/>
              <a:t>static</a:t>
            </a:r>
            <a:r>
              <a:rPr lang="nl-BE" sz="2400" dirty="0"/>
              <a:t> </a:t>
            </a:r>
            <a:r>
              <a:rPr lang="nl-BE" sz="2400" dirty="0" err="1"/>
              <a:t>webfiles</a:t>
            </a:r>
            <a:r>
              <a:rPr lang="nl-BE" sz="2400" dirty="0"/>
              <a:t> (in </a:t>
            </a:r>
            <a:r>
              <a:rPr lang="nl-BE" sz="2400" dirty="0" err="1"/>
              <a:t>docker</a:t>
            </a:r>
            <a:r>
              <a:rPr lang="nl-BE" sz="2400" dirty="0"/>
              <a:t> image)</a:t>
            </a:r>
          </a:p>
          <a:p>
            <a:pPr marL="800100" lvl="1" indent="-342900" defTabSz="914446">
              <a:lnSpc>
                <a:spcPct val="90000"/>
              </a:lnSpc>
              <a:spcBef>
                <a:spcPts val="1000"/>
              </a:spcBef>
              <a:buFontTx/>
              <a:buChar char="-"/>
            </a:pPr>
            <a:r>
              <a:rPr lang="nl-BE" sz="2400" dirty="0"/>
              <a:t>Agent 2 ‘Backend’: </a:t>
            </a:r>
            <a:r>
              <a:rPr lang="nl-BE" sz="2400" dirty="0" err="1"/>
              <a:t>FastAPI</a:t>
            </a:r>
            <a:r>
              <a:rPr lang="nl-BE" sz="2400" dirty="0"/>
              <a:t> </a:t>
            </a:r>
            <a:r>
              <a:rPr lang="nl-BE" sz="2400" dirty="0" err="1"/>
              <a:t>and</a:t>
            </a:r>
            <a:r>
              <a:rPr lang="nl-BE" sz="2400" dirty="0"/>
              <a:t> model (in </a:t>
            </a:r>
            <a:r>
              <a:rPr lang="nl-BE" sz="2400" dirty="0" err="1"/>
              <a:t>docker</a:t>
            </a:r>
            <a:r>
              <a:rPr lang="nl-BE" sz="2400" dirty="0"/>
              <a:t> image)</a:t>
            </a:r>
          </a:p>
        </p:txBody>
      </p:sp>
    </p:spTree>
    <p:extLst>
      <p:ext uri="{BB962C8B-B14F-4D97-AF65-F5344CB8AC3E}">
        <p14:creationId xmlns:p14="http://schemas.microsoft.com/office/powerpoint/2010/main" val="48840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182B0-0DD4-0CC5-B502-A84E044C5C84}"/>
              </a:ext>
            </a:extLst>
          </p:cNvPr>
          <p:cNvSpPr>
            <a:spLocks noGrp="1"/>
          </p:cNvSpPr>
          <p:nvPr>
            <p:ph type="title"/>
          </p:nvPr>
        </p:nvSpPr>
        <p:spPr>
          <a:xfrm>
            <a:off x="665795" y="592589"/>
            <a:ext cx="11050419" cy="420237"/>
          </a:xfrm>
        </p:spPr>
        <p:txBody>
          <a:bodyPr anchor="t">
            <a:normAutofit/>
          </a:bodyPr>
          <a:lstStyle/>
          <a:p>
            <a:r>
              <a:rPr lang="nl-BE" dirty="0"/>
              <a:t>Automation (</a:t>
            </a:r>
            <a:r>
              <a:rPr lang="nl-BE" dirty="0" err="1"/>
              <a:t>Task</a:t>
            </a:r>
            <a:r>
              <a:rPr lang="nl-BE" dirty="0"/>
              <a:t> 3)</a:t>
            </a:r>
            <a:endParaRPr lang="LID4096" dirty="0"/>
          </a:p>
        </p:txBody>
      </p:sp>
      <p:sp>
        <p:nvSpPr>
          <p:cNvPr id="2" name="Text Placeholder 1">
            <a:extLst>
              <a:ext uri="{FF2B5EF4-FFF2-40B4-BE49-F238E27FC236}">
                <a16:creationId xmlns:a16="http://schemas.microsoft.com/office/drawing/2014/main" id="{53007EB3-C0DC-4541-FFAF-26A320127D5C}"/>
              </a:ext>
            </a:extLst>
          </p:cNvPr>
          <p:cNvSpPr>
            <a:spLocks noGrp="1"/>
          </p:cNvSpPr>
          <p:nvPr>
            <p:ph type="body" sz="quarter" idx="18"/>
          </p:nvPr>
        </p:nvSpPr>
        <p:spPr>
          <a:xfrm>
            <a:off x="680663" y="1569600"/>
            <a:ext cx="7339632" cy="4520669"/>
          </a:xfrm>
        </p:spPr>
        <p:txBody>
          <a:bodyPr>
            <a:normAutofit/>
          </a:bodyPr>
          <a:lstStyle/>
          <a:p>
            <a:pPr marL="342900" indent="-342900">
              <a:buFont typeface="Arial" panose="020B0604020202020204" pitchFamily="34" charset="0"/>
              <a:buChar char="•"/>
            </a:pPr>
            <a:r>
              <a:rPr lang="nl-BE" dirty="0"/>
              <a:t>GitHub Actions</a:t>
            </a:r>
          </a:p>
          <a:p>
            <a:pPr marL="342900" indent="-342900">
              <a:buFont typeface="Arial" panose="020B0604020202020204" pitchFamily="34" charset="0"/>
              <a:buChar char="•"/>
            </a:pPr>
            <a:r>
              <a:rPr lang="fr-FR" b="1" dirty="0"/>
              <a:t>train-</a:t>
            </a:r>
            <a:r>
              <a:rPr lang="fr-FR" b="1" dirty="0" err="1"/>
              <a:t>model.yml</a:t>
            </a:r>
            <a:r>
              <a:rPr lang="fr-FR" b="1" dirty="0"/>
              <a:t>:</a:t>
            </a:r>
            <a:r>
              <a:rPr lang="fr-FR" dirty="0"/>
              <a:t> </a:t>
            </a:r>
            <a:r>
              <a:rPr lang="fr-FR" dirty="0" err="1"/>
              <a:t>retrains</a:t>
            </a:r>
            <a:r>
              <a:rPr lang="fr-FR" dirty="0"/>
              <a:t> model on Azure ML</a:t>
            </a:r>
          </a:p>
          <a:p>
            <a:pPr marL="342900" indent="-342900">
              <a:buFont typeface="Arial" panose="020B0604020202020204" pitchFamily="34" charset="0"/>
              <a:buChar char="•"/>
            </a:pPr>
            <a:r>
              <a:rPr lang="en-US" b="1" dirty="0"/>
              <a:t>update-</a:t>
            </a:r>
            <a:r>
              <a:rPr lang="en-US" b="1" dirty="0" err="1"/>
              <a:t>model.yml</a:t>
            </a:r>
            <a:r>
              <a:rPr lang="en-US" b="1" dirty="0"/>
              <a:t>: </a:t>
            </a:r>
            <a:r>
              <a:rPr lang="en-US" dirty="0"/>
              <a:t>deploys the latest trained model</a:t>
            </a:r>
          </a:p>
          <a:p>
            <a:pPr marL="342900" indent="-342900">
              <a:buFont typeface="Arial" panose="020B0604020202020204" pitchFamily="34" charset="0"/>
              <a:buChar char="•"/>
            </a:pPr>
            <a:r>
              <a:rPr lang="en-US" b="1" dirty="0"/>
              <a:t>update-frontend-</a:t>
            </a:r>
            <a:r>
              <a:rPr lang="en-US" b="1" dirty="0" err="1"/>
              <a:t>api</a:t>
            </a:r>
            <a:r>
              <a:rPr lang="en-US" b="1" dirty="0"/>
              <a:t>-</a:t>
            </a:r>
            <a:r>
              <a:rPr lang="en-US" b="1" dirty="0" err="1"/>
              <a:t>config.yml</a:t>
            </a:r>
            <a:r>
              <a:rPr lang="en-US" b="1" dirty="0"/>
              <a:t>: </a:t>
            </a:r>
            <a:r>
              <a:rPr lang="en-US" dirty="0"/>
              <a:t>redeploys frontend, backend, and config changes</a:t>
            </a:r>
            <a:endParaRPr lang="LID4096" dirty="0"/>
          </a:p>
        </p:txBody>
      </p:sp>
      <p:pic>
        <p:nvPicPr>
          <p:cNvPr id="8" name="Picture 7">
            <a:extLst>
              <a:ext uri="{FF2B5EF4-FFF2-40B4-BE49-F238E27FC236}">
                <a16:creationId xmlns:a16="http://schemas.microsoft.com/office/drawing/2014/main" id="{283F08BA-23D1-E6CE-597F-5477417A2591}"/>
              </a:ext>
            </a:extLst>
          </p:cNvPr>
          <p:cNvPicPr>
            <a:picLocks noChangeAspect="1"/>
          </p:cNvPicPr>
          <p:nvPr/>
        </p:nvPicPr>
        <p:blipFill>
          <a:blip r:embed="rId2"/>
          <a:stretch>
            <a:fillRect/>
          </a:stretch>
        </p:blipFill>
        <p:spPr>
          <a:xfrm>
            <a:off x="8706395" y="850199"/>
            <a:ext cx="2819810" cy="5157602"/>
          </a:xfrm>
          <a:prstGeom prst="rect">
            <a:avLst/>
          </a:prstGeom>
        </p:spPr>
      </p:pic>
    </p:spTree>
    <p:extLst>
      <p:ext uri="{BB962C8B-B14F-4D97-AF65-F5344CB8AC3E}">
        <p14:creationId xmlns:p14="http://schemas.microsoft.com/office/powerpoint/2010/main" val="115949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1EBB-4482-521E-B29E-2CDE552FA289}"/>
              </a:ext>
            </a:extLst>
          </p:cNvPr>
          <p:cNvSpPr>
            <a:spLocks noGrp="1"/>
          </p:cNvSpPr>
          <p:nvPr>
            <p:ph type="title"/>
          </p:nvPr>
        </p:nvSpPr>
        <p:spPr>
          <a:xfrm>
            <a:off x="665795" y="592589"/>
            <a:ext cx="11050419" cy="420237"/>
          </a:xfrm>
        </p:spPr>
        <p:txBody>
          <a:bodyPr anchor="t">
            <a:normAutofit/>
          </a:bodyPr>
          <a:lstStyle/>
          <a:p>
            <a:r>
              <a:rPr lang="en-GB" dirty="0"/>
              <a:t>train-</a:t>
            </a:r>
            <a:r>
              <a:rPr lang="en-GB" dirty="0" err="1"/>
              <a:t>model.yml</a:t>
            </a:r>
            <a:r>
              <a:rPr lang="en-GB" dirty="0"/>
              <a:t> – Automatic Retraining</a:t>
            </a:r>
            <a:endParaRPr lang="LID4096" dirty="0"/>
          </a:p>
        </p:txBody>
      </p:sp>
      <p:sp>
        <p:nvSpPr>
          <p:cNvPr id="3" name="Text Placeholder 2">
            <a:extLst>
              <a:ext uri="{FF2B5EF4-FFF2-40B4-BE49-F238E27FC236}">
                <a16:creationId xmlns:a16="http://schemas.microsoft.com/office/drawing/2014/main" id="{D7CCEFFF-42D0-6896-EE37-4270200BBE03}"/>
              </a:ext>
            </a:extLst>
          </p:cNvPr>
          <p:cNvSpPr>
            <a:spLocks noGrp="1"/>
          </p:cNvSpPr>
          <p:nvPr>
            <p:ph type="body" sz="quarter" idx="18"/>
          </p:nvPr>
        </p:nvSpPr>
        <p:spPr>
          <a:xfrm>
            <a:off x="680663" y="1569600"/>
            <a:ext cx="7339632" cy="4520669"/>
          </a:xfrm>
        </p:spPr>
        <p:txBody>
          <a:bodyPr>
            <a:normAutofit/>
          </a:bodyPr>
          <a:lstStyle/>
          <a:p>
            <a:pPr marL="342900" indent="-342900">
              <a:buFont typeface="Arial" panose="020B0604020202020204" pitchFamily="34" charset="0"/>
              <a:buChar char="•"/>
            </a:pPr>
            <a:r>
              <a:rPr lang="en-US" dirty="0"/>
              <a:t>Trigger: Code changes in </a:t>
            </a:r>
            <a:r>
              <a:rPr lang="en-US" i="1" dirty="0"/>
              <a:t>profit-predictor/**</a:t>
            </a:r>
          </a:p>
          <a:p>
            <a:pPr marL="342900" indent="-342900">
              <a:buFont typeface="Arial" panose="020B0604020202020204" pitchFamily="34" charset="0"/>
              <a:buChar char="•"/>
            </a:pPr>
            <a:r>
              <a:rPr lang="nl-BE" dirty="0"/>
              <a:t>Action steps</a:t>
            </a:r>
          </a:p>
          <a:p>
            <a:pPr marL="800123" lvl="1" indent="-342900">
              <a:buFont typeface="Arial" panose="020B0604020202020204" pitchFamily="34" charset="0"/>
              <a:buChar char="•"/>
            </a:pPr>
            <a:r>
              <a:rPr lang="en-US" dirty="0"/>
              <a:t>Authenticate with Azure ML (using secrets)</a:t>
            </a:r>
          </a:p>
          <a:p>
            <a:pPr marL="800123" lvl="1" indent="-342900">
              <a:buFont typeface="Arial" panose="020B0604020202020204" pitchFamily="34" charset="0"/>
              <a:buChar char="•"/>
            </a:pPr>
            <a:r>
              <a:rPr lang="nl-BE" dirty="0" err="1"/>
              <a:t>Submit</a:t>
            </a:r>
            <a:r>
              <a:rPr lang="nl-BE" dirty="0"/>
              <a:t> training pipeline</a:t>
            </a:r>
          </a:p>
          <a:p>
            <a:pPr marL="800123" lvl="1" indent="-342900">
              <a:buFont typeface="Arial" panose="020B0604020202020204" pitchFamily="34" charset="0"/>
              <a:buChar char="•"/>
            </a:pPr>
            <a:r>
              <a:rPr lang="en-GB" i="1" dirty="0"/>
              <a:t>Register model as </a:t>
            </a:r>
            <a:r>
              <a:rPr lang="en-GB" i="1" dirty="0" err="1"/>
              <a:t>smurf</a:t>
            </a:r>
            <a:r>
              <a:rPr lang="en-GB" i="1" dirty="0"/>
              <a:t>-regressor</a:t>
            </a:r>
            <a:endParaRPr lang="LID4096" i="1" dirty="0"/>
          </a:p>
        </p:txBody>
      </p:sp>
      <p:pic>
        <p:nvPicPr>
          <p:cNvPr id="9" name="Picture 8">
            <a:extLst>
              <a:ext uri="{FF2B5EF4-FFF2-40B4-BE49-F238E27FC236}">
                <a16:creationId xmlns:a16="http://schemas.microsoft.com/office/drawing/2014/main" id="{9388C53A-86F6-27A4-C53A-2ABD37430CF2}"/>
              </a:ext>
            </a:extLst>
          </p:cNvPr>
          <p:cNvPicPr>
            <a:picLocks noChangeAspect="1"/>
          </p:cNvPicPr>
          <p:nvPr/>
        </p:nvPicPr>
        <p:blipFill>
          <a:blip r:embed="rId2"/>
          <a:stretch>
            <a:fillRect/>
          </a:stretch>
        </p:blipFill>
        <p:spPr>
          <a:xfrm>
            <a:off x="8482267" y="263335"/>
            <a:ext cx="3233947" cy="5826934"/>
          </a:xfrm>
          <a:prstGeom prst="rect">
            <a:avLst/>
          </a:prstGeom>
          <a:noFill/>
        </p:spPr>
      </p:pic>
    </p:spTree>
    <p:extLst>
      <p:ext uri="{BB962C8B-B14F-4D97-AF65-F5344CB8AC3E}">
        <p14:creationId xmlns:p14="http://schemas.microsoft.com/office/powerpoint/2010/main" val="3693309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C295D-1746-3F05-52DF-CB9BC7A26B0B}"/>
              </a:ext>
            </a:extLst>
          </p:cNvPr>
          <p:cNvSpPr>
            <a:spLocks noGrp="1"/>
          </p:cNvSpPr>
          <p:nvPr>
            <p:ph type="title"/>
          </p:nvPr>
        </p:nvSpPr>
        <p:spPr>
          <a:xfrm>
            <a:off x="665795" y="592589"/>
            <a:ext cx="11050419" cy="420237"/>
          </a:xfrm>
        </p:spPr>
        <p:txBody>
          <a:bodyPr anchor="t">
            <a:normAutofit/>
          </a:bodyPr>
          <a:lstStyle/>
          <a:p>
            <a:r>
              <a:rPr lang="en-GB" dirty="0"/>
              <a:t>update-</a:t>
            </a:r>
            <a:r>
              <a:rPr lang="en-GB" dirty="0" err="1"/>
              <a:t>model.yml</a:t>
            </a:r>
            <a:r>
              <a:rPr lang="en-GB" dirty="0"/>
              <a:t> – Deploy Latest Model</a:t>
            </a:r>
            <a:endParaRPr lang="LID4096" dirty="0"/>
          </a:p>
        </p:txBody>
      </p:sp>
      <p:sp>
        <p:nvSpPr>
          <p:cNvPr id="2" name="Text Placeholder 1">
            <a:extLst>
              <a:ext uri="{FF2B5EF4-FFF2-40B4-BE49-F238E27FC236}">
                <a16:creationId xmlns:a16="http://schemas.microsoft.com/office/drawing/2014/main" id="{1D96305C-2295-1144-C84D-370181BEF4D8}"/>
              </a:ext>
            </a:extLst>
          </p:cNvPr>
          <p:cNvSpPr>
            <a:spLocks noGrp="1"/>
          </p:cNvSpPr>
          <p:nvPr>
            <p:ph type="body" sz="quarter" idx="18"/>
          </p:nvPr>
        </p:nvSpPr>
        <p:spPr>
          <a:xfrm>
            <a:off x="680663" y="1569600"/>
            <a:ext cx="7339632" cy="4520669"/>
          </a:xfrm>
        </p:spPr>
        <p:txBody>
          <a:bodyPr>
            <a:normAutofit/>
          </a:bodyPr>
          <a:lstStyle/>
          <a:p>
            <a:pPr marL="342900" indent="-342900">
              <a:buFont typeface="Arial" panose="020B0604020202020204" pitchFamily="34" charset="0"/>
              <a:buChar char="•"/>
            </a:pPr>
            <a:r>
              <a:rPr lang="en-GB" dirty="0"/>
              <a:t>Trigger: Manual (</a:t>
            </a:r>
            <a:r>
              <a:rPr lang="en-GB" dirty="0" err="1"/>
              <a:t>workflow_dispatch</a:t>
            </a:r>
            <a:r>
              <a:rPr lang="en-GB" dirty="0"/>
              <a:t>)</a:t>
            </a:r>
          </a:p>
          <a:p>
            <a:pPr marL="342900" indent="-342900">
              <a:buFont typeface="Arial" panose="020B0604020202020204" pitchFamily="34" charset="0"/>
              <a:buChar char="•"/>
            </a:pPr>
            <a:r>
              <a:rPr lang="nl-BE" dirty="0"/>
              <a:t>Steps:</a:t>
            </a:r>
          </a:p>
          <a:p>
            <a:pPr marL="800123" lvl="1" indent="-342900">
              <a:buFont typeface="Arial" panose="020B0604020202020204" pitchFamily="34" charset="0"/>
              <a:buChar char="•"/>
            </a:pPr>
            <a:r>
              <a:rPr lang="nl-BE" dirty="0"/>
              <a:t>Login </a:t>
            </a:r>
            <a:r>
              <a:rPr lang="nl-BE" dirty="0" err="1"/>
              <a:t>to</a:t>
            </a:r>
            <a:r>
              <a:rPr lang="nl-BE" dirty="0"/>
              <a:t> </a:t>
            </a:r>
            <a:r>
              <a:rPr lang="nl-BE" dirty="0" err="1"/>
              <a:t>Azure</a:t>
            </a:r>
            <a:r>
              <a:rPr lang="nl-BE" dirty="0"/>
              <a:t> ML</a:t>
            </a:r>
          </a:p>
          <a:p>
            <a:pPr marL="800123" lvl="1" indent="-342900">
              <a:buFont typeface="Arial" panose="020B0604020202020204" pitchFamily="34" charset="0"/>
              <a:buChar char="•"/>
            </a:pPr>
            <a:r>
              <a:rPr lang="nl-BE" dirty="0"/>
              <a:t>Download </a:t>
            </a:r>
            <a:r>
              <a:rPr lang="nl-BE" dirty="0" err="1"/>
              <a:t>newest</a:t>
            </a:r>
            <a:r>
              <a:rPr lang="nl-BE" dirty="0"/>
              <a:t> model</a:t>
            </a:r>
          </a:p>
          <a:p>
            <a:pPr marL="800123" lvl="1" indent="-342900">
              <a:buFont typeface="Arial" panose="020B0604020202020204" pitchFamily="34" charset="0"/>
              <a:buChar char="•"/>
            </a:pPr>
            <a:r>
              <a:rPr lang="en-US" dirty="0"/>
              <a:t>Replace old model in inference/</a:t>
            </a:r>
          </a:p>
          <a:p>
            <a:pPr marL="800123" lvl="1" indent="-342900">
              <a:buFont typeface="Arial" panose="020B0604020202020204" pitchFamily="34" charset="0"/>
              <a:buChar char="•"/>
            </a:pPr>
            <a:r>
              <a:rPr lang="nl-BE" dirty="0" err="1"/>
              <a:t>Rebuild</a:t>
            </a:r>
            <a:r>
              <a:rPr lang="nl-BE" dirty="0"/>
              <a:t> + push Docker image</a:t>
            </a:r>
          </a:p>
          <a:p>
            <a:pPr marL="800123" lvl="1" indent="-342900">
              <a:buFont typeface="Arial" panose="020B0604020202020204" pitchFamily="34" charset="0"/>
              <a:buChar char="•"/>
            </a:pPr>
            <a:r>
              <a:rPr lang="nl-BE" dirty="0" err="1"/>
              <a:t>Restart</a:t>
            </a:r>
            <a:r>
              <a:rPr lang="nl-BE" dirty="0"/>
              <a:t> </a:t>
            </a:r>
            <a:r>
              <a:rPr lang="nl-BE" dirty="0" err="1"/>
              <a:t>FastAPI</a:t>
            </a:r>
            <a:r>
              <a:rPr lang="nl-BE" dirty="0"/>
              <a:t> </a:t>
            </a:r>
            <a:r>
              <a:rPr lang="nl-BE" dirty="0" err="1"/>
              <a:t>deployment</a:t>
            </a:r>
            <a:endParaRPr lang="LID4096" dirty="0"/>
          </a:p>
        </p:txBody>
      </p:sp>
      <p:pic>
        <p:nvPicPr>
          <p:cNvPr id="7" name="Picture 6">
            <a:extLst>
              <a:ext uri="{FF2B5EF4-FFF2-40B4-BE49-F238E27FC236}">
                <a16:creationId xmlns:a16="http://schemas.microsoft.com/office/drawing/2014/main" id="{32F9410F-B41B-A648-1C58-5F915E098667}"/>
              </a:ext>
            </a:extLst>
          </p:cNvPr>
          <p:cNvPicPr>
            <a:picLocks noChangeAspect="1"/>
          </p:cNvPicPr>
          <p:nvPr/>
        </p:nvPicPr>
        <p:blipFill>
          <a:blip r:embed="rId2"/>
          <a:stretch>
            <a:fillRect/>
          </a:stretch>
        </p:blipFill>
        <p:spPr>
          <a:xfrm>
            <a:off x="8523798" y="302077"/>
            <a:ext cx="2477927" cy="5796323"/>
          </a:xfrm>
          <a:prstGeom prst="rect">
            <a:avLst/>
          </a:prstGeom>
          <a:noFill/>
        </p:spPr>
      </p:pic>
    </p:spTree>
    <p:extLst>
      <p:ext uri="{BB962C8B-B14F-4D97-AF65-F5344CB8AC3E}">
        <p14:creationId xmlns:p14="http://schemas.microsoft.com/office/powerpoint/2010/main" val="63567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9DC0D6-D91D-FDCB-6E4E-0D3E48F4EFF3}"/>
              </a:ext>
            </a:extLst>
          </p:cNvPr>
          <p:cNvSpPr>
            <a:spLocks noGrp="1"/>
          </p:cNvSpPr>
          <p:nvPr>
            <p:ph type="title"/>
          </p:nvPr>
        </p:nvSpPr>
        <p:spPr>
          <a:xfrm>
            <a:off x="665795" y="592589"/>
            <a:ext cx="11050419" cy="420237"/>
          </a:xfrm>
        </p:spPr>
        <p:txBody>
          <a:bodyPr anchor="t">
            <a:normAutofit/>
          </a:bodyPr>
          <a:lstStyle/>
          <a:p>
            <a:r>
              <a:rPr lang="en-GB" dirty="0"/>
              <a:t>update-frontend-</a:t>
            </a:r>
            <a:r>
              <a:rPr lang="en-GB" dirty="0" err="1"/>
              <a:t>api</a:t>
            </a:r>
            <a:r>
              <a:rPr lang="en-GB" dirty="0"/>
              <a:t>-</a:t>
            </a:r>
            <a:r>
              <a:rPr lang="en-GB" dirty="0" err="1"/>
              <a:t>config.yml</a:t>
            </a:r>
            <a:r>
              <a:rPr lang="en-GB" dirty="0"/>
              <a:t> – Redeploy Everything</a:t>
            </a:r>
            <a:endParaRPr lang="LID4096" dirty="0"/>
          </a:p>
        </p:txBody>
      </p:sp>
      <p:sp>
        <p:nvSpPr>
          <p:cNvPr id="2" name="Text Placeholder 1">
            <a:extLst>
              <a:ext uri="{FF2B5EF4-FFF2-40B4-BE49-F238E27FC236}">
                <a16:creationId xmlns:a16="http://schemas.microsoft.com/office/drawing/2014/main" id="{E6205EEA-1801-37B6-76EE-E1D490A9ACF7}"/>
              </a:ext>
            </a:extLst>
          </p:cNvPr>
          <p:cNvSpPr>
            <a:spLocks noGrp="1"/>
          </p:cNvSpPr>
          <p:nvPr>
            <p:ph type="body" sz="quarter" idx="18"/>
          </p:nvPr>
        </p:nvSpPr>
        <p:spPr>
          <a:xfrm>
            <a:off x="538552" y="1654146"/>
            <a:ext cx="7481743" cy="4436123"/>
          </a:xfrm>
        </p:spPr>
        <p:txBody>
          <a:bodyPr>
            <a:normAutofit/>
          </a:bodyPr>
          <a:lstStyle/>
          <a:p>
            <a:pPr marL="342900" indent="-342900">
              <a:buFont typeface="Arial" panose="020B0604020202020204" pitchFamily="34" charset="0"/>
              <a:buChar char="•"/>
            </a:pPr>
            <a:r>
              <a:rPr lang="en-US" dirty="0"/>
              <a:t>Trigger: Code changes in:</a:t>
            </a:r>
          </a:p>
          <a:p>
            <a:pPr marL="800123" lvl="1" indent="-342900">
              <a:buFont typeface="Courier New" panose="02070309020205020404" pitchFamily="49" charset="0"/>
              <a:buChar char="o"/>
            </a:pPr>
            <a:r>
              <a:rPr lang="en-US" dirty="0"/>
              <a:t>frontend/**, inference/**, k8s/**, </a:t>
            </a:r>
            <a:r>
              <a:rPr lang="en-US" dirty="0" err="1"/>
              <a:t>Dockerfile</a:t>
            </a:r>
            <a:endParaRPr lang="en-US" dirty="0"/>
          </a:p>
          <a:p>
            <a:pPr marL="342900" indent="-342900">
              <a:buFont typeface="Arial" panose="020B0604020202020204" pitchFamily="34" charset="0"/>
              <a:buChar char="•"/>
            </a:pPr>
            <a:r>
              <a:rPr lang="nl-BE" dirty="0"/>
              <a:t>Steps:</a:t>
            </a:r>
          </a:p>
          <a:p>
            <a:pPr marL="800123" lvl="1" indent="-342900">
              <a:buFont typeface="Courier New" panose="02070309020205020404" pitchFamily="49" charset="0"/>
              <a:buChar char="o"/>
            </a:pPr>
            <a:r>
              <a:rPr lang="nl-BE" dirty="0" err="1"/>
              <a:t>Build</a:t>
            </a:r>
            <a:r>
              <a:rPr lang="nl-BE" dirty="0"/>
              <a:t> new Docker images</a:t>
            </a:r>
          </a:p>
          <a:p>
            <a:pPr marL="800123" lvl="1" indent="-342900">
              <a:buFont typeface="Courier New" panose="02070309020205020404" pitchFamily="49" charset="0"/>
              <a:buChar char="o"/>
            </a:pPr>
            <a:r>
              <a:rPr lang="nl-BE" dirty="0"/>
              <a:t>Push </a:t>
            </a:r>
            <a:r>
              <a:rPr lang="nl-BE" dirty="0" err="1"/>
              <a:t>to</a:t>
            </a:r>
            <a:r>
              <a:rPr lang="nl-BE" dirty="0"/>
              <a:t> Docker Hub</a:t>
            </a:r>
          </a:p>
          <a:p>
            <a:pPr marL="800123" lvl="1" indent="-342900">
              <a:buFont typeface="Courier New" panose="02070309020205020404" pitchFamily="49" charset="0"/>
              <a:buChar char="o"/>
            </a:pPr>
            <a:r>
              <a:rPr lang="nl-BE" dirty="0" err="1"/>
              <a:t>Apply</a:t>
            </a:r>
            <a:r>
              <a:rPr lang="nl-BE" dirty="0"/>
              <a:t> k8s </a:t>
            </a:r>
            <a:r>
              <a:rPr lang="nl-BE" dirty="0" err="1"/>
              <a:t>manifests</a:t>
            </a:r>
            <a:endParaRPr lang="nl-BE" dirty="0"/>
          </a:p>
          <a:p>
            <a:pPr marL="800123" lvl="1" indent="-342900">
              <a:buFont typeface="Courier New" panose="02070309020205020404" pitchFamily="49" charset="0"/>
              <a:buChar char="o"/>
            </a:pPr>
            <a:r>
              <a:rPr lang="nl-BE" dirty="0" err="1"/>
              <a:t>Rollout</a:t>
            </a:r>
            <a:r>
              <a:rPr lang="nl-BE" dirty="0"/>
              <a:t> </a:t>
            </a:r>
            <a:r>
              <a:rPr lang="nl-BE" dirty="0" err="1"/>
              <a:t>restart</a:t>
            </a:r>
            <a:r>
              <a:rPr lang="nl-BE" dirty="0"/>
              <a:t> (zero-downtime)</a:t>
            </a:r>
            <a:endParaRPr lang="en-US" dirty="0"/>
          </a:p>
          <a:p>
            <a:pPr marL="342900" indent="-342900">
              <a:buFont typeface="Arial" panose="020B0604020202020204" pitchFamily="34" charset="0"/>
              <a:buChar char="•"/>
            </a:pPr>
            <a:endParaRPr lang="LID4096" dirty="0"/>
          </a:p>
        </p:txBody>
      </p:sp>
      <p:pic>
        <p:nvPicPr>
          <p:cNvPr id="7" name="Picture 6">
            <a:extLst>
              <a:ext uri="{FF2B5EF4-FFF2-40B4-BE49-F238E27FC236}">
                <a16:creationId xmlns:a16="http://schemas.microsoft.com/office/drawing/2014/main" id="{176CB69B-51D9-62FC-994C-6728165901DD}"/>
              </a:ext>
            </a:extLst>
          </p:cNvPr>
          <p:cNvPicPr>
            <a:picLocks noChangeAspect="1"/>
          </p:cNvPicPr>
          <p:nvPr/>
        </p:nvPicPr>
        <p:blipFill>
          <a:blip r:embed="rId2"/>
          <a:stretch>
            <a:fillRect/>
          </a:stretch>
        </p:blipFill>
        <p:spPr>
          <a:xfrm>
            <a:off x="8881607" y="1002405"/>
            <a:ext cx="2063877" cy="5095995"/>
          </a:xfrm>
          <a:prstGeom prst="rect">
            <a:avLst/>
          </a:prstGeom>
          <a:noFill/>
        </p:spPr>
      </p:pic>
    </p:spTree>
    <p:extLst>
      <p:ext uri="{BB962C8B-B14F-4D97-AF65-F5344CB8AC3E}">
        <p14:creationId xmlns:p14="http://schemas.microsoft.com/office/powerpoint/2010/main" val="305007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3877B6-1F88-C4D8-ECEF-B7C8B6C43716}"/>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DA0B2685-1E9B-4926-106C-63856817C192}"/>
              </a:ext>
            </a:extLst>
          </p:cNvPr>
          <p:cNvSpPr>
            <a:spLocks noGrp="1"/>
          </p:cNvSpPr>
          <p:nvPr>
            <p:ph type="title"/>
          </p:nvPr>
        </p:nvSpPr>
        <p:spPr/>
        <p:txBody>
          <a:bodyPr/>
          <a:lstStyle/>
          <a:p>
            <a:r>
              <a:rPr lang="nl-BE" dirty="0" err="1"/>
              <a:t>Challenges</a:t>
            </a:r>
            <a:r>
              <a:rPr lang="nl-BE" dirty="0"/>
              <a:t> &amp; </a:t>
            </a:r>
            <a:r>
              <a:rPr lang="nl-BE" dirty="0" err="1"/>
              <a:t>Learnings</a:t>
            </a:r>
            <a:endParaRPr lang="LID4096" dirty="0"/>
          </a:p>
        </p:txBody>
      </p:sp>
    </p:spTree>
    <p:extLst>
      <p:ext uri="{BB962C8B-B14F-4D97-AF65-F5344CB8AC3E}">
        <p14:creationId xmlns:p14="http://schemas.microsoft.com/office/powerpoint/2010/main" val="3764911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E2C0E6-2A90-2ACF-36FF-D70BC4C53EAC}"/>
              </a:ext>
            </a:extLst>
          </p:cNvPr>
          <p:cNvSpPr>
            <a:spLocks noGrp="1"/>
          </p:cNvSpPr>
          <p:nvPr>
            <p:ph type="body" sz="quarter" idx="17"/>
          </p:nvPr>
        </p:nvSpPr>
        <p:spPr/>
        <p:txBody>
          <a:bodyPr/>
          <a:lstStyle/>
          <a:p>
            <a:endParaRPr lang="LID4096"/>
          </a:p>
        </p:txBody>
      </p:sp>
      <p:sp>
        <p:nvSpPr>
          <p:cNvPr id="3" name="Title 2">
            <a:extLst>
              <a:ext uri="{FF2B5EF4-FFF2-40B4-BE49-F238E27FC236}">
                <a16:creationId xmlns:a16="http://schemas.microsoft.com/office/drawing/2014/main" id="{7DA96511-68CA-7BAC-718E-FFAC49B8812A}"/>
              </a:ext>
            </a:extLst>
          </p:cNvPr>
          <p:cNvSpPr>
            <a:spLocks noGrp="1"/>
          </p:cNvSpPr>
          <p:nvPr>
            <p:ph type="title"/>
          </p:nvPr>
        </p:nvSpPr>
        <p:spPr/>
        <p:txBody>
          <a:bodyPr/>
          <a:lstStyle/>
          <a:p>
            <a:r>
              <a:rPr lang="nl-BE" dirty="0"/>
              <a:t>Demo &amp; </a:t>
            </a:r>
            <a:r>
              <a:rPr lang="nl-BE" dirty="0" err="1"/>
              <a:t>Result</a:t>
            </a:r>
            <a:endParaRPr lang="LID4096" dirty="0"/>
          </a:p>
        </p:txBody>
      </p:sp>
    </p:spTree>
    <p:extLst>
      <p:ext uri="{BB962C8B-B14F-4D97-AF65-F5344CB8AC3E}">
        <p14:creationId xmlns:p14="http://schemas.microsoft.com/office/powerpoint/2010/main" val="241245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956EA2-ACB1-5157-B21F-D35DE0A98F5E}"/>
              </a:ext>
            </a:extLst>
          </p:cNvPr>
          <p:cNvSpPr>
            <a:spLocks noGrp="1"/>
          </p:cNvSpPr>
          <p:nvPr>
            <p:ph type="body" sz="quarter" idx="17"/>
          </p:nvPr>
        </p:nvSpPr>
        <p:spPr/>
        <p:txBody>
          <a:bodyPr/>
          <a:lstStyle/>
          <a:p>
            <a:r>
              <a:rPr lang="nl-BE" dirty="0"/>
              <a:t>Zijn er nog vragen?</a:t>
            </a:r>
            <a:endParaRPr lang="LID4096" dirty="0"/>
          </a:p>
        </p:txBody>
      </p:sp>
      <p:sp>
        <p:nvSpPr>
          <p:cNvPr id="3" name="Title 2">
            <a:extLst>
              <a:ext uri="{FF2B5EF4-FFF2-40B4-BE49-F238E27FC236}">
                <a16:creationId xmlns:a16="http://schemas.microsoft.com/office/drawing/2014/main" id="{F637CB74-A93A-C36E-D937-B8C44D83A5BD}"/>
              </a:ext>
            </a:extLst>
          </p:cNvPr>
          <p:cNvSpPr>
            <a:spLocks noGrp="1"/>
          </p:cNvSpPr>
          <p:nvPr>
            <p:ph type="title"/>
          </p:nvPr>
        </p:nvSpPr>
        <p:spPr/>
        <p:txBody>
          <a:bodyPr/>
          <a:lstStyle/>
          <a:p>
            <a:r>
              <a:rPr lang="nl-BE" dirty="0"/>
              <a:t>Einde</a:t>
            </a:r>
            <a:endParaRPr lang="LID4096" dirty="0"/>
          </a:p>
        </p:txBody>
      </p:sp>
    </p:spTree>
    <p:extLst>
      <p:ext uri="{BB962C8B-B14F-4D97-AF65-F5344CB8AC3E}">
        <p14:creationId xmlns:p14="http://schemas.microsoft.com/office/powerpoint/2010/main" val="239384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4E1383-B80A-1F1D-1274-54E86439AB08}"/>
              </a:ext>
            </a:extLst>
          </p:cNvPr>
          <p:cNvPicPr>
            <a:picLocks noChangeAspect="1"/>
          </p:cNvPicPr>
          <p:nvPr/>
        </p:nvPicPr>
        <p:blipFill>
          <a:blip r:embed="rId2"/>
          <a:srcRect t="8746" r="1" b="1"/>
          <a:stretch>
            <a:fillRect/>
          </a:stretch>
        </p:blipFill>
        <p:spPr>
          <a:xfrm>
            <a:off x="6262794" y="1099200"/>
            <a:ext cx="5478357" cy="4999200"/>
          </a:xfrm>
          <a:prstGeom prst="rect">
            <a:avLst/>
          </a:prstGeom>
          <a:noFill/>
        </p:spPr>
      </p:pic>
      <p:sp>
        <p:nvSpPr>
          <p:cNvPr id="2" name="Text Placeholder 1">
            <a:extLst>
              <a:ext uri="{FF2B5EF4-FFF2-40B4-BE49-F238E27FC236}">
                <a16:creationId xmlns:a16="http://schemas.microsoft.com/office/drawing/2014/main" id="{037AA9F2-78B9-9380-DE63-7E90165E2147}"/>
              </a:ext>
            </a:extLst>
          </p:cNvPr>
          <p:cNvSpPr>
            <a:spLocks noGrp="1"/>
          </p:cNvSpPr>
          <p:nvPr>
            <p:ph type="body" sz="quarter" idx="17"/>
          </p:nvPr>
        </p:nvSpPr>
        <p:spPr>
          <a:xfrm>
            <a:off x="700088" y="1569601"/>
            <a:ext cx="5478357" cy="4074337"/>
          </a:xfrm>
        </p:spPr>
        <p:txBody>
          <a:bodyPr>
            <a:normAutofit/>
          </a:bodyPr>
          <a:lstStyle/>
          <a:p>
            <a:pPr marL="342900" indent="-342900">
              <a:buFont typeface="Arial" panose="020B0604020202020204" pitchFamily="34" charset="0"/>
              <a:buChar char="•"/>
            </a:pPr>
            <a:r>
              <a:rPr lang="nl-BE" dirty="0"/>
              <a:t>Smurf </a:t>
            </a:r>
            <a:r>
              <a:rPr lang="nl-BE" dirty="0" err="1"/>
              <a:t>Guest</a:t>
            </a:r>
            <a:r>
              <a:rPr lang="nl-BE" dirty="0"/>
              <a:t> Profit Predictor</a:t>
            </a:r>
          </a:p>
          <a:p>
            <a:pPr marL="342900" indent="-342900">
              <a:buFont typeface="Arial" panose="020B0604020202020204" pitchFamily="34" charset="0"/>
              <a:buChar char="•"/>
            </a:pPr>
            <a:r>
              <a:rPr lang="en-US" dirty="0"/>
              <a:t>training set = behavior of </a:t>
            </a:r>
            <a:r>
              <a:rPr lang="en-US" b="1" dirty="0"/>
              <a:t>5000</a:t>
            </a:r>
            <a:r>
              <a:rPr lang="en-US" dirty="0"/>
              <a:t> Smurf hotel guests</a:t>
            </a:r>
            <a:endParaRPr lang="LID4096" dirty="0"/>
          </a:p>
        </p:txBody>
      </p:sp>
      <p:sp>
        <p:nvSpPr>
          <p:cNvPr id="3" name="Title 2">
            <a:extLst>
              <a:ext uri="{FF2B5EF4-FFF2-40B4-BE49-F238E27FC236}">
                <a16:creationId xmlns:a16="http://schemas.microsoft.com/office/drawing/2014/main" id="{4E99E910-BE36-6E64-DBE9-B4AAE3B46D88}"/>
              </a:ext>
            </a:extLst>
          </p:cNvPr>
          <p:cNvSpPr>
            <a:spLocks noGrp="1"/>
          </p:cNvSpPr>
          <p:nvPr>
            <p:ph type="title"/>
          </p:nvPr>
        </p:nvSpPr>
        <p:spPr>
          <a:xfrm>
            <a:off x="665795" y="592589"/>
            <a:ext cx="11050419" cy="420237"/>
          </a:xfrm>
        </p:spPr>
        <p:txBody>
          <a:bodyPr anchor="t">
            <a:normAutofit/>
          </a:bodyPr>
          <a:lstStyle/>
          <a:p>
            <a:r>
              <a:rPr lang="nl-BE" dirty="0"/>
              <a:t>Project Context</a:t>
            </a:r>
            <a:endParaRPr lang="LID4096" dirty="0"/>
          </a:p>
        </p:txBody>
      </p:sp>
    </p:spTree>
    <p:extLst>
      <p:ext uri="{BB962C8B-B14F-4D97-AF65-F5344CB8AC3E}">
        <p14:creationId xmlns:p14="http://schemas.microsoft.com/office/powerpoint/2010/main" val="2176069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8B936-A079-9A8E-9D74-D5D5FA1FCAFA}"/>
              </a:ext>
            </a:extLst>
          </p:cNvPr>
          <p:cNvSpPr>
            <a:spLocks noGrp="1"/>
          </p:cNvSpPr>
          <p:nvPr>
            <p:ph type="body" sz="quarter" idx="17"/>
          </p:nvPr>
        </p:nvSpPr>
        <p:spPr/>
        <p:txBody>
          <a:bodyPr/>
          <a:lstStyle/>
          <a:p>
            <a:pPr marL="342900" indent="-342900">
              <a:buFont typeface="Arial" panose="020B0604020202020204" pitchFamily="34" charset="0"/>
              <a:buChar char="•"/>
            </a:pPr>
            <a:r>
              <a:rPr lang="nl-BE" dirty="0" err="1"/>
              <a:t>GradientBoostingRegressor</a:t>
            </a:r>
            <a:endParaRPr lang="nl-BE" dirty="0"/>
          </a:p>
          <a:p>
            <a:pPr marL="342900" indent="-342900">
              <a:buFont typeface="Arial" panose="020B0604020202020204" pitchFamily="34" charset="0"/>
              <a:buChar char="•"/>
            </a:pPr>
            <a:r>
              <a:rPr lang="nl-BE" dirty="0"/>
              <a:t>Beste performance in vorig project</a:t>
            </a:r>
          </a:p>
          <a:p>
            <a:pPr marL="342900" indent="-342900">
              <a:buFont typeface="Arial" panose="020B0604020202020204" pitchFamily="34" charset="0"/>
              <a:buChar char="•"/>
            </a:pPr>
            <a:r>
              <a:rPr lang="nl-BE" dirty="0"/>
              <a:t>Gebruikt clean dataset</a:t>
            </a:r>
            <a:endParaRPr lang="LID4096" dirty="0"/>
          </a:p>
        </p:txBody>
      </p:sp>
      <p:sp>
        <p:nvSpPr>
          <p:cNvPr id="3" name="Title 2">
            <a:extLst>
              <a:ext uri="{FF2B5EF4-FFF2-40B4-BE49-F238E27FC236}">
                <a16:creationId xmlns:a16="http://schemas.microsoft.com/office/drawing/2014/main" id="{0B5C2305-0C86-DDB9-A6DF-3F46F059B41E}"/>
              </a:ext>
            </a:extLst>
          </p:cNvPr>
          <p:cNvSpPr>
            <a:spLocks noGrp="1"/>
          </p:cNvSpPr>
          <p:nvPr>
            <p:ph type="title"/>
          </p:nvPr>
        </p:nvSpPr>
        <p:spPr/>
        <p:txBody>
          <a:bodyPr/>
          <a:lstStyle/>
          <a:p>
            <a:r>
              <a:rPr lang="nl-BE" dirty="0"/>
              <a:t>Machine </a:t>
            </a:r>
            <a:r>
              <a:rPr lang="nl-BE" dirty="0" err="1"/>
              <a:t>learning</a:t>
            </a:r>
            <a:r>
              <a:rPr lang="nl-BE" dirty="0"/>
              <a:t> model</a:t>
            </a:r>
            <a:endParaRPr lang="LID4096" dirty="0"/>
          </a:p>
        </p:txBody>
      </p:sp>
      <p:pic>
        <p:nvPicPr>
          <p:cNvPr id="5" name="Picture 4">
            <a:extLst>
              <a:ext uri="{FF2B5EF4-FFF2-40B4-BE49-F238E27FC236}">
                <a16:creationId xmlns:a16="http://schemas.microsoft.com/office/drawing/2014/main" id="{9F956104-03C9-065C-2CCA-9F608BE99077}"/>
              </a:ext>
            </a:extLst>
          </p:cNvPr>
          <p:cNvPicPr>
            <a:picLocks noChangeAspect="1"/>
          </p:cNvPicPr>
          <p:nvPr/>
        </p:nvPicPr>
        <p:blipFill>
          <a:blip r:embed="rId2"/>
          <a:stretch>
            <a:fillRect/>
          </a:stretch>
        </p:blipFill>
        <p:spPr>
          <a:xfrm>
            <a:off x="6982048" y="1646735"/>
            <a:ext cx="4137990" cy="3992066"/>
          </a:xfrm>
          <a:prstGeom prst="rect">
            <a:avLst/>
          </a:prstGeom>
        </p:spPr>
      </p:pic>
    </p:spTree>
    <p:extLst>
      <p:ext uri="{BB962C8B-B14F-4D97-AF65-F5344CB8AC3E}">
        <p14:creationId xmlns:p14="http://schemas.microsoft.com/office/powerpoint/2010/main" val="2590402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1CE5A4-4463-C10F-D19C-A793C6A71B0F}"/>
              </a:ext>
            </a:extLst>
          </p:cNvPr>
          <p:cNvPicPr>
            <a:picLocks noChangeAspect="1"/>
          </p:cNvPicPr>
          <p:nvPr/>
        </p:nvPicPr>
        <p:blipFill>
          <a:blip r:embed="rId2"/>
          <a:stretch>
            <a:fillRect/>
          </a:stretch>
        </p:blipFill>
        <p:spPr>
          <a:xfrm>
            <a:off x="6262794" y="2359322"/>
            <a:ext cx="5478357" cy="2478956"/>
          </a:xfrm>
          <a:prstGeom prst="rect">
            <a:avLst/>
          </a:prstGeom>
          <a:noFill/>
        </p:spPr>
      </p:pic>
      <p:sp>
        <p:nvSpPr>
          <p:cNvPr id="2" name="Text Placeholder 1">
            <a:extLst>
              <a:ext uri="{FF2B5EF4-FFF2-40B4-BE49-F238E27FC236}">
                <a16:creationId xmlns:a16="http://schemas.microsoft.com/office/drawing/2014/main" id="{6AF90A21-60B4-CD0C-EC24-FA5AD1C232C1}"/>
              </a:ext>
            </a:extLst>
          </p:cNvPr>
          <p:cNvSpPr>
            <a:spLocks noGrp="1"/>
          </p:cNvSpPr>
          <p:nvPr>
            <p:ph type="body" sz="quarter" idx="17"/>
          </p:nvPr>
        </p:nvSpPr>
        <p:spPr>
          <a:xfrm>
            <a:off x="700088" y="1569601"/>
            <a:ext cx="5478357" cy="4074337"/>
          </a:xfrm>
        </p:spPr>
        <p:txBody>
          <a:bodyPr>
            <a:normAutofit/>
          </a:bodyPr>
          <a:lstStyle/>
          <a:p>
            <a:pPr marL="342900" indent="-342900">
              <a:buFont typeface="Arial" panose="020B0604020202020204" pitchFamily="34" charset="0"/>
              <a:buChar char="•"/>
            </a:pPr>
            <a:r>
              <a:rPr lang="en-GB" dirty="0"/>
              <a:t>Resource group: </a:t>
            </a:r>
            <a:r>
              <a:rPr lang="en-GB" b="1" dirty="0" err="1"/>
              <a:t>smurf</a:t>
            </a:r>
            <a:r>
              <a:rPr lang="en-GB" b="1" dirty="0"/>
              <a:t>-profit-ml-gr</a:t>
            </a:r>
          </a:p>
          <a:p>
            <a:pPr marL="342900" indent="-342900">
              <a:buFont typeface="Arial" panose="020B0604020202020204" pitchFamily="34" charset="0"/>
              <a:buChar char="•"/>
            </a:pPr>
            <a:r>
              <a:rPr lang="en-GB" dirty="0"/>
              <a:t>Workspace: </a:t>
            </a:r>
            <a:r>
              <a:rPr lang="en-GB" b="1" dirty="0"/>
              <a:t>profit-model-</a:t>
            </a:r>
            <a:r>
              <a:rPr lang="en-GB" b="1" dirty="0" err="1"/>
              <a:t>ws</a:t>
            </a:r>
            <a:endParaRPr lang="en-GB" b="1" dirty="0"/>
          </a:p>
          <a:p>
            <a:pPr marL="342900" indent="-342900">
              <a:buFont typeface="Arial" panose="020B0604020202020204" pitchFamily="34" charset="0"/>
              <a:buChar char="•"/>
            </a:pPr>
            <a:r>
              <a:rPr lang="en-GB" dirty="0"/>
              <a:t>Computes: </a:t>
            </a:r>
            <a:r>
              <a:rPr lang="en-GB" b="1" dirty="0"/>
              <a:t>cc-profit-train, ci-profit-dev</a:t>
            </a:r>
          </a:p>
          <a:p>
            <a:pPr marL="342900" indent="-342900">
              <a:buFont typeface="Arial" panose="020B0604020202020204" pitchFamily="34" charset="0"/>
              <a:buChar char="•"/>
            </a:pPr>
            <a:r>
              <a:rPr lang="nl-BE" dirty="0" err="1"/>
              <a:t>Registered</a:t>
            </a:r>
            <a:r>
              <a:rPr lang="nl-BE" dirty="0"/>
              <a:t> </a:t>
            </a:r>
            <a:r>
              <a:rPr lang="nl-BE" dirty="0" err="1"/>
              <a:t>cleaned</a:t>
            </a:r>
            <a:r>
              <a:rPr lang="nl-BE" dirty="0"/>
              <a:t> dataset</a:t>
            </a:r>
          </a:p>
          <a:p>
            <a:pPr marL="342900" indent="-342900">
              <a:buFont typeface="Arial" panose="020B0604020202020204" pitchFamily="34" charset="0"/>
              <a:buChar char="•"/>
            </a:pPr>
            <a:r>
              <a:rPr lang="en-GB" dirty="0"/>
              <a:t>App Registration </a:t>
            </a:r>
            <a:r>
              <a:rPr lang="en-GB" dirty="0" err="1"/>
              <a:t>voor</a:t>
            </a:r>
            <a:r>
              <a:rPr lang="en-GB" dirty="0"/>
              <a:t> GitHub: </a:t>
            </a:r>
            <a:r>
              <a:rPr lang="en-GB" b="1" dirty="0" err="1"/>
              <a:t>github</a:t>
            </a:r>
            <a:r>
              <a:rPr lang="en-GB" b="1" dirty="0"/>
              <a:t>-ml-pipeline</a:t>
            </a:r>
            <a:endParaRPr lang="LID4096" b="1" dirty="0"/>
          </a:p>
        </p:txBody>
      </p:sp>
      <p:sp>
        <p:nvSpPr>
          <p:cNvPr id="3" name="Title 2">
            <a:extLst>
              <a:ext uri="{FF2B5EF4-FFF2-40B4-BE49-F238E27FC236}">
                <a16:creationId xmlns:a16="http://schemas.microsoft.com/office/drawing/2014/main" id="{58C25C72-1C0F-6F10-4EF6-82FD355E6997}"/>
              </a:ext>
            </a:extLst>
          </p:cNvPr>
          <p:cNvSpPr>
            <a:spLocks noGrp="1"/>
          </p:cNvSpPr>
          <p:nvPr>
            <p:ph type="title"/>
          </p:nvPr>
        </p:nvSpPr>
        <p:spPr>
          <a:xfrm>
            <a:off x="665795" y="592589"/>
            <a:ext cx="11050419" cy="420237"/>
          </a:xfrm>
        </p:spPr>
        <p:txBody>
          <a:bodyPr anchor="t">
            <a:normAutofit/>
          </a:bodyPr>
          <a:lstStyle/>
          <a:p>
            <a:r>
              <a:rPr lang="en-US" dirty="0"/>
              <a:t>Azure ML Setup (Task 1)</a:t>
            </a:r>
            <a:endParaRPr lang="LID4096" dirty="0"/>
          </a:p>
        </p:txBody>
      </p:sp>
    </p:spTree>
    <p:extLst>
      <p:ext uri="{BB962C8B-B14F-4D97-AF65-F5344CB8AC3E}">
        <p14:creationId xmlns:p14="http://schemas.microsoft.com/office/powerpoint/2010/main" val="42209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F3548-D672-BA24-40CF-A6D2D1FF201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9BA5890-66DA-6706-62A7-DD652322C87F}"/>
              </a:ext>
            </a:extLst>
          </p:cNvPr>
          <p:cNvPicPr>
            <a:picLocks noChangeAspect="1"/>
          </p:cNvPicPr>
          <p:nvPr/>
        </p:nvPicPr>
        <p:blipFill>
          <a:blip r:embed="rId2"/>
          <a:srcRect r="5760" b="3"/>
          <a:stretch>
            <a:fillRect/>
          </a:stretch>
        </p:blipFill>
        <p:spPr>
          <a:xfrm>
            <a:off x="6262794" y="1099200"/>
            <a:ext cx="5478357" cy="4999200"/>
          </a:xfrm>
          <a:prstGeom prst="rect">
            <a:avLst/>
          </a:prstGeom>
          <a:noFill/>
        </p:spPr>
      </p:pic>
      <p:sp>
        <p:nvSpPr>
          <p:cNvPr id="2" name="Text Placeholder 1">
            <a:extLst>
              <a:ext uri="{FF2B5EF4-FFF2-40B4-BE49-F238E27FC236}">
                <a16:creationId xmlns:a16="http://schemas.microsoft.com/office/drawing/2014/main" id="{47206E92-F3B4-AB5F-F25B-CC96FB5D0933}"/>
              </a:ext>
            </a:extLst>
          </p:cNvPr>
          <p:cNvSpPr>
            <a:spLocks noGrp="1"/>
          </p:cNvSpPr>
          <p:nvPr>
            <p:ph type="body" sz="quarter" idx="17"/>
          </p:nvPr>
        </p:nvSpPr>
        <p:spPr>
          <a:xfrm>
            <a:off x="170122" y="1569601"/>
            <a:ext cx="6008324" cy="4074337"/>
          </a:xfrm>
        </p:spPr>
        <p:txBody>
          <a:bodyPr>
            <a:normAutofit/>
          </a:bodyPr>
          <a:lstStyle/>
          <a:p>
            <a:pPr marL="342900" indent="-342900">
              <a:buFont typeface="Arial" panose="020B0604020202020204" pitchFamily="34" charset="0"/>
              <a:buChar char="•"/>
            </a:pPr>
            <a:r>
              <a:rPr lang="fr-FR" b="1" dirty="0"/>
              <a:t>smurf-train-</a:t>
            </a:r>
            <a:r>
              <a:rPr lang="fr-FR" b="1" dirty="0" err="1"/>
              <a:t>env.yam</a:t>
            </a:r>
            <a:r>
              <a:rPr lang="fr-FR" dirty="0" err="1"/>
              <a:t>l</a:t>
            </a:r>
            <a:r>
              <a:rPr lang="fr-FR" dirty="0"/>
              <a:t>: </a:t>
            </a:r>
            <a:r>
              <a:rPr lang="fr-FR" dirty="0" err="1"/>
              <a:t>environment</a:t>
            </a:r>
            <a:r>
              <a:rPr lang="fr-FR" dirty="0"/>
              <a:t> </a:t>
            </a:r>
            <a:r>
              <a:rPr lang="fr-FR" dirty="0" err="1"/>
              <a:t>definition</a:t>
            </a:r>
            <a:r>
              <a:rPr lang="fr-FR" dirty="0"/>
              <a:t> for </a:t>
            </a:r>
            <a:r>
              <a:rPr lang="fr-FR" dirty="0" err="1"/>
              <a:t>dependencies</a:t>
            </a:r>
            <a:endParaRPr lang="LID4096" dirty="0"/>
          </a:p>
          <a:p>
            <a:pPr marL="342900" indent="-342900">
              <a:buFont typeface="Arial" panose="020B0604020202020204" pitchFamily="34" charset="0"/>
              <a:buChar char="•"/>
            </a:pPr>
            <a:r>
              <a:rPr lang="en-US" dirty="0"/>
              <a:t> </a:t>
            </a:r>
            <a:r>
              <a:rPr lang="en-US" dirty="0" err="1"/>
              <a:t>az</a:t>
            </a:r>
            <a:r>
              <a:rPr lang="en-US" dirty="0"/>
              <a:t> ml environment create --file profit-predictor/</a:t>
            </a:r>
            <a:r>
              <a:rPr lang="en-US" dirty="0" err="1"/>
              <a:t>smurf</a:t>
            </a:r>
            <a:r>
              <a:rPr lang="en-US" dirty="0"/>
              <a:t>-train-</a:t>
            </a:r>
            <a:r>
              <a:rPr lang="en-US" dirty="0" err="1"/>
              <a:t>env.yaml</a:t>
            </a:r>
            <a:r>
              <a:rPr lang="en-US" dirty="0"/>
              <a:t> </a:t>
            </a:r>
          </a:p>
          <a:p>
            <a:pPr marL="342900" indent="-342900">
              <a:buFont typeface="Arial" panose="020B0604020202020204" pitchFamily="34" charset="0"/>
              <a:buChar char="•"/>
            </a:pPr>
            <a:r>
              <a:rPr lang="en-US" b="1" dirty="0" err="1"/>
              <a:t>pipeline.yaml</a:t>
            </a:r>
            <a:r>
              <a:rPr lang="en-US" b="1" dirty="0"/>
              <a:t>:</a:t>
            </a:r>
            <a:r>
              <a:rPr lang="en-US" dirty="0"/>
              <a:t> defines the whole pipeline</a:t>
            </a:r>
          </a:p>
          <a:p>
            <a:pPr marL="342900" indent="-342900">
              <a:buFont typeface="Arial" panose="020B0604020202020204" pitchFamily="34" charset="0"/>
              <a:buChar char="•"/>
            </a:pPr>
            <a:r>
              <a:rPr lang="en-GB" b="1" dirty="0" err="1"/>
              <a:t>train_regressor.yaml</a:t>
            </a:r>
            <a:r>
              <a:rPr lang="en-GB" dirty="0"/>
              <a:t>: describes the training component</a:t>
            </a:r>
          </a:p>
          <a:p>
            <a:pPr marL="342900" indent="-342900">
              <a:buFont typeface="Arial" panose="020B0604020202020204" pitchFamily="34" charset="0"/>
              <a:buChar char="•"/>
            </a:pPr>
            <a:r>
              <a:rPr lang="en-US" b="1" dirty="0"/>
              <a:t>train.py</a:t>
            </a:r>
            <a:r>
              <a:rPr lang="en-US" dirty="0"/>
              <a:t>: actual Python script that trains the model </a:t>
            </a:r>
          </a:p>
          <a:p>
            <a:pPr marL="342900" indent="-342900">
              <a:buFont typeface="Arial" panose="020B0604020202020204" pitchFamily="34" charset="0"/>
              <a:buChar char="•"/>
            </a:pPr>
            <a:r>
              <a:rPr lang="en-US" dirty="0" err="1"/>
              <a:t>az</a:t>
            </a:r>
            <a:r>
              <a:rPr lang="en-US" dirty="0"/>
              <a:t> ml job create --file </a:t>
            </a:r>
            <a:r>
              <a:rPr lang="en-US" dirty="0" err="1"/>
              <a:t>pipeline.yaml</a:t>
            </a: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375D5CF-0F00-FDE4-D160-48844D9C3A97}"/>
              </a:ext>
            </a:extLst>
          </p:cNvPr>
          <p:cNvSpPr>
            <a:spLocks noGrp="1"/>
          </p:cNvSpPr>
          <p:nvPr>
            <p:ph type="title"/>
          </p:nvPr>
        </p:nvSpPr>
        <p:spPr>
          <a:xfrm>
            <a:off x="665795" y="592589"/>
            <a:ext cx="11050419" cy="420237"/>
          </a:xfrm>
        </p:spPr>
        <p:txBody>
          <a:bodyPr anchor="t">
            <a:normAutofit/>
          </a:bodyPr>
          <a:lstStyle/>
          <a:p>
            <a:r>
              <a:rPr lang="en-US" dirty="0"/>
              <a:t>Azure ML Setup (Task 1)</a:t>
            </a:r>
            <a:endParaRPr lang="LID4096" dirty="0"/>
          </a:p>
        </p:txBody>
      </p:sp>
    </p:spTree>
    <p:extLst>
      <p:ext uri="{BB962C8B-B14F-4D97-AF65-F5344CB8AC3E}">
        <p14:creationId xmlns:p14="http://schemas.microsoft.com/office/powerpoint/2010/main" val="3594808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EFF08A-E977-5B39-4479-8274C7DD4672}"/>
              </a:ext>
            </a:extLst>
          </p:cNvPr>
          <p:cNvSpPr>
            <a:spLocks noGrp="1"/>
          </p:cNvSpPr>
          <p:nvPr>
            <p:ph type="body" sz="quarter" idx="17"/>
          </p:nvPr>
        </p:nvSpPr>
        <p:spPr/>
        <p:txBody>
          <a:bodyPr/>
          <a:lstStyle/>
          <a:p>
            <a:r>
              <a:rPr lang="en-US" dirty="0"/>
              <a:t>Key components of Kubernetes:</a:t>
            </a:r>
            <a:endParaRPr lang="LID4096" dirty="0"/>
          </a:p>
        </p:txBody>
      </p:sp>
      <p:sp>
        <p:nvSpPr>
          <p:cNvPr id="3" name="Title 2">
            <a:extLst>
              <a:ext uri="{FF2B5EF4-FFF2-40B4-BE49-F238E27FC236}">
                <a16:creationId xmlns:a16="http://schemas.microsoft.com/office/drawing/2014/main" id="{EB28645A-5007-A976-ECFD-0B88A9A94368}"/>
              </a:ext>
            </a:extLst>
          </p:cNvPr>
          <p:cNvSpPr>
            <a:spLocks noGrp="1"/>
          </p:cNvSpPr>
          <p:nvPr>
            <p:ph type="title"/>
          </p:nvPr>
        </p:nvSpPr>
        <p:spPr/>
        <p:txBody>
          <a:bodyPr/>
          <a:lstStyle/>
          <a:p>
            <a:r>
              <a:rPr lang="nl-BE" dirty="0" err="1"/>
              <a:t>FastAPI</a:t>
            </a:r>
            <a:r>
              <a:rPr lang="nl-BE" dirty="0"/>
              <a:t> &amp; </a:t>
            </a:r>
            <a:r>
              <a:rPr lang="nl-BE" dirty="0" err="1"/>
              <a:t>Kubernetes</a:t>
            </a:r>
            <a:r>
              <a:rPr lang="nl-BE" dirty="0"/>
              <a:t> (</a:t>
            </a:r>
            <a:r>
              <a:rPr lang="nl-BE" dirty="0" err="1"/>
              <a:t>Task</a:t>
            </a:r>
            <a:r>
              <a:rPr lang="nl-BE" dirty="0"/>
              <a:t> 2)</a:t>
            </a:r>
            <a:endParaRPr lang="LID4096" dirty="0"/>
          </a:p>
        </p:txBody>
      </p:sp>
      <p:pic>
        <p:nvPicPr>
          <p:cNvPr id="5" name="Picture 4">
            <a:extLst>
              <a:ext uri="{FF2B5EF4-FFF2-40B4-BE49-F238E27FC236}">
                <a16:creationId xmlns:a16="http://schemas.microsoft.com/office/drawing/2014/main" id="{D97BD55F-4E9F-CFCE-9392-282D1F08F988}"/>
              </a:ext>
            </a:extLst>
          </p:cNvPr>
          <p:cNvPicPr>
            <a:picLocks noChangeAspect="1"/>
          </p:cNvPicPr>
          <p:nvPr/>
        </p:nvPicPr>
        <p:blipFill>
          <a:blip r:embed="rId2"/>
          <a:stretch>
            <a:fillRect/>
          </a:stretch>
        </p:blipFill>
        <p:spPr>
          <a:xfrm>
            <a:off x="4783067" y="1219199"/>
            <a:ext cx="7408933" cy="4930141"/>
          </a:xfrm>
          <a:prstGeom prst="rect">
            <a:avLst/>
          </a:prstGeom>
        </p:spPr>
      </p:pic>
      <p:sp>
        <p:nvSpPr>
          <p:cNvPr id="6" name="TextBox 5">
            <a:extLst>
              <a:ext uri="{FF2B5EF4-FFF2-40B4-BE49-F238E27FC236}">
                <a16:creationId xmlns:a16="http://schemas.microsoft.com/office/drawing/2014/main" id="{AED1422D-4D3F-5DC7-1200-83755B379667}"/>
              </a:ext>
            </a:extLst>
          </p:cNvPr>
          <p:cNvSpPr txBox="1"/>
          <p:nvPr/>
        </p:nvSpPr>
        <p:spPr>
          <a:xfrm>
            <a:off x="1040130" y="2537460"/>
            <a:ext cx="3406140" cy="1200329"/>
          </a:xfrm>
          <a:prstGeom prst="rect">
            <a:avLst/>
          </a:prstGeom>
          <a:noFill/>
        </p:spPr>
        <p:txBody>
          <a:bodyPr wrap="square" rtlCol="0">
            <a:spAutoFit/>
          </a:bodyPr>
          <a:lstStyle/>
          <a:p>
            <a:pPr marL="342900" indent="-342900">
              <a:buAutoNum type="arabicPeriod"/>
            </a:pPr>
            <a:r>
              <a:rPr lang="en-US" dirty="0" err="1"/>
              <a:t>Fastapi</a:t>
            </a:r>
            <a:r>
              <a:rPr lang="en-US" dirty="0"/>
              <a:t> endpoint </a:t>
            </a:r>
          </a:p>
          <a:p>
            <a:pPr marL="342900" indent="-342900">
              <a:buAutoNum type="arabicPeriod"/>
            </a:pPr>
            <a:r>
              <a:rPr lang="en-US" dirty="0"/>
              <a:t>Frontend</a:t>
            </a:r>
          </a:p>
          <a:p>
            <a:pPr marL="342900" indent="-342900">
              <a:buAutoNum type="arabicPeriod"/>
            </a:pPr>
            <a:r>
              <a:rPr lang="en-US" dirty="0"/>
              <a:t>Prod ready webserver/reverse proxy</a:t>
            </a:r>
            <a:endParaRPr lang="en-BE" dirty="0"/>
          </a:p>
        </p:txBody>
      </p:sp>
      <p:cxnSp>
        <p:nvCxnSpPr>
          <p:cNvPr id="8" name="Straight Arrow Connector 7">
            <a:extLst>
              <a:ext uri="{FF2B5EF4-FFF2-40B4-BE49-F238E27FC236}">
                <a16:creationId xmlns:a16="http://schemas.microsoft.com/office/drawing/2014/main" id="{D52C3A19-E388-6D43-BC27-BCA6E5885EE9}"/>
              </a:ext>
            </a:extLst>
          </p:cNvPr>
          <p:cNvCxnSpPr>
            <a:cxnSpLocks/>
          </p:cNvCxnSpPr>
          <p:nvPr/>
        </p:nvCxnSpPr>
        <p:spPr>
          <a:xfrm>
            <a:off x="3143250" y="2766060"/>
            <a:ext cx="6583680" cy="66294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30A45DB4-49B5-F04B-57EF-CF5F685E5A57}"/>
              </a:ext>
            </a:extLst>
          </p:cNvPr>
          <p:cNvCxnSpPr>
            <a:cxnSpLocks/>
          </p:cNvCxnSpPr>
          <p:nvPr/>
        </p:nvCxnSpPr>
        <p:spPr>
          <a:xfrm>
            <a:off x="2585319" y="2972967"/>
            <a:ext cx="5745480" cy="165936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9FC585B3-686A-CBBF-5BFA-E9DE7291AD70}"/>
              </a:ext>
            </a:extLst>
          </p:cNvPr>
          <p:cNvCxnSpPr>
            <a:cxnSpLocks/>
          </p:cNvCxnSpPr>
          <p:nvPr/>
        </p:nvCxnSpPr>
        <p:spPr>
          <a:xfrm>
            <a:off x="2407920" y="3558719"/>
            <a:ext cx="5337812" cy="719911"/>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959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C1DD-D860-A81A-1F11-36DC0695FC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BB79D5-4D7B-C157-9EB4-4484F9FA93C8}"/>
              </a:ext>
            </a:extLst>
          </p:cNvPr>
          <p:cNvSpPr>
            <a:spLocks noGrp="1"/>
          </p:cNvSpPr>
          <p:nvPr>
            <p:ph type="title"/>
          </p:nvPr>
        </p:nvSpPr>
        <p:spPr/>
        <p:txBody>
          <a:bodyPr/>
          <a:lstStyle/>
          <a:p>
            <a:r>
              <a:rPr lang="nl-BE" dirty="0"/>
              <a:t>Overall flow</a:t>
            </a:r>
            <a:endParaRPr lang="LID4096" dirty="0"/>
          </a:p>
        </p:txBody>
      </p:sp>
      <p:sp>
        <p:nvSpPr>
          <p:cNvPr id="7" name="TextBox 6">
            <a:extLst>
              <a:ext uri="{FF2B5EF4-FFF2-40B4-BE49-F238E27FC236}">
                <a16:creationId xmlns:a16="http://schemas.microsoft.com/office/drawing/2014/main" id="{FDDC3BCC-FEF6-DE51-9542-C3DFE64438B2}"/>
              </a:ext>
            </a:extLst>
          </p:cNvPr>
          <p:cNvSpPr txBox="1"/>
          <p:nvPr/>
        </p:nvSpPr>
        <p:spPr>
          <a:xfrm>
            <a:off x="665794" y="1518405"/>
            <a:ext cx="8667261" cy="461665"/>
          </a:xfrm>
          <a:prstGeom prst="rect">
            <a:avLst/>
          </a:prstGeom>
          <a:noFill/>
        </p:spPr>
        <p:txBody>
          <a:bodyPr wrap="square">
            <a:spAutoFit/>
          </a:bodyPr>
          <a:lstStyle/>
          <a:p>
            <a:r>
              <a:rPr lang="en-US" sz="2400" dirty="0"/>
              <a:t>User requests -&gt; Ingress -&gt; Frontend/API -&gt; Model Inference.</a:t>
            </a:r>
            <a:endParaRPr lang="en-BE" sz="2400" dirty="0"/>
          </a:p>
        </p:txBody>
      </p:sp>
      <p:pic>
        <p:nvPicPr>
          <p:cNvPr id="16" name="Picture 15">
            <a:extLst>
              <a:ext uri="{FF2B5EF4-FFF2-40B4-BE49-F238E27FC236}">
                <a16:creationId xmlns:a16="http://schemas.microsoft.com/office/drawing/2014/main" id="{90E4F457-C97E-2033-75CF-FD387D98F8E1}"/>
              </a:ext>
            </a:extLst>
          </p:cNvPr>
          <p:cNvPicPr>
            <a:picLocks noChangeAspect="1"/>
          </p:cNvPicPr>
          <p:nvPr/>
        </p:nvPicPr>
        <p:blipFill>
          <a:blip r:embed="rId2"/>
          <a:stretch>
            <a:fillRect/>
          </a:stretch>
        </p:blipFill>
        <p:spPr>
          <a:xfrm>
            <a:off x="2491740" y="1980070"/>
            <a:ext cx="6478904" cy="4311270"/>
          </a:xfrm>
          <a:prstGeom prst="rect">
            <a:avLst/>
          </a:prstGeom>
        </p:spPr>
      </p:pic>
    </p:spTree>
    <p:extLst>
      <p:ext uri="{BB962C8B-B14F-4D97-AF65-F5344CB8AC3E}">
        <p14:creationId xmlns:p14="http://schemas.microsoft.com/office/powerpoint/2010/main" val="101836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32E45-05B1-BF29-B224-B0E31DB096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7F4EA7-9637-1216-FBEC-818761521CEC}"/>
              </a:ext>
            </a:extLst>
          </p:cNvPr>
          <p:cNvSpPr>
            <a:spLocks noGrp="1"/>
          </p:cNvSpPr>
          <p:nvPr>
            <p:ph type="title"/>
          </p:nvPr>
        </p:nvSpPr>
        <p:spPr/>
        <p:txBody>
          <a:bodyPr/>
          <a:lstStyle/>
          <a:p>
            <a:r>
              <a:rPr lang="nl-BE" dirty="0" err="1"/>
              <a:t>Fastapi</a:t>
            </a:r>
            <a:r>
              <a:rPr lang="nl-BE" dirty="0"/>
              <a:t> API </a:t>
            </a:r>
            <a:r>
              <a:rPr lang="nl-BE" dirty="0" err="1"/>
              <a:t>endpoint</a:t>
            </a:r>
            <a:endParaRPr lang="LID4096" dirty="0"/>
          </a:p>
        </p:txBody>
      </p:sp>
      <p:sp>
        <p:nvSpPr>
          <p:cNvPr id="7" name="TextBox 6">
            <a:extLst>
              <a:ext uri="{FF2B5EF4-FFF2-40B4-BE49-F238E27FC236}">
                <a16:creationId xmlns:a16="http://schemas.microsoft.com/office/drawing/2014/main" id="{ADC9E34A-C6E0-8E9E-E5EF-3670D73D9B7A}"/>
              </a:ext>
            </a:extLst>
          </p:cNvPr>
          <p:cNvSpPr txBox="1"/>
          <p:nvPr/>
        </p:nvSpPr>
        <p:spPr>
          <a:xfrm>
            <a:off x="665794" y="1518405"/>
            <a:ext cx="8667261" cy="1569660"/>
          </a:xfrm>
          <a:prstGeom prst="rect">
            <a:avLst/>
          </a:prstGeom>
          <a:noFill/>
        </p:spPr>
        <p:txBody>
          <a:bodyPr wrap="square">
            <a:spAutoFit/>
          </a:bodyPr>
          <a:lstStyle/>
          <a:p>
            <a:pPr marL="342900" indent="-342900">
              <a:buFontTx/>
              <a:buChar char="-"/>
            </a:pPr>
            <a:r>
              <a:rPr lang="en-US" sz="2400" dirty="0"/>
              <a:t>Encapsulates model</a:t>
            </a:r>
          </a:p>
          <a:p>
            <a:pPr marL="342900" indent="-342900">
              <a:buFontTx/>
              <a:buChar char="-"/>
            </a:pPr>
            <a:r>
              <a:rPr lang="en-US" sz="2400" dirty="0"/>
              <a:t>Provides </a:t>
            </a:r>
            <a:r>
              <a:rPr lang="en-US" sz="2400" i="1" dirty="0"/>
              <a:t>/</a:t>
            </a:r>
            <a:r>
              <a:rPr lang="en-US" sz="2400" i="1" dirty="0" err="1"/>
              <a:t>api</a:t>
            </a:r>
            <a:r>
              <a:rPr lang="en-US" sz="2400" i="1" dirty="0"/>
              <a:t>/docs</a:t>
            </a:r>
            <a:endParaRPr lang="en-US" sz="2400" dirty="0"/>
          </a:p>
          <a:p>
            <a:pPr marL="342900" indent="-342900">
              <a:buFontTx/>
              <a:buChar char="-"/>
            </a:pPr>
            <a:r>
              <a:rPr lang="en-US" sz="2400" dirty="0" err="1"/>
              <a:t>Proveds</a:t>
            </a:r>
            <a:r>
              <a:rPr lang="en-US" sz="2400" dirty="0"/>
              <a:t> </a:t>
            </a:r>
            <a:r>
              <a:rPr lang="en-US" sz="2400" i="1" dirty="0"/>
              <a:t>/</a:t>
            </a:r>
            <a:r>
              <a:rPr lang="en-US" sz="2400" i="1" dirty="0" err="1"/>
              <a:t>api</a:t>
            </a:r>
            <a:r>
              <a:rPr lang="en-US" sz="2400" i="1" dirty="0"/>
              <a:t>/predict</a:t>
            </a:r>
            <a:r>
              <a:rPr lang="en-US" sz="2400" dirty="0"/>
              <a:t> (POST) for predictions</a:t>
            </a:r>
          </a:p>
          <a:p>
            <a:pPr marL="342900" indent="-342900">
              <a:buFontTx/>
              <a:buChar char="-"/>
            </a:pPr>
            <a:r>
              <a:rPr lang="en-US" sz="2400" dirty="0"/>
              <a:t>Uses </a:t>
            </a:r>
            <a:r>
              <a:rPr lang="en-US" sz="2400" dirty="0" err="1"/>
              <a:t>uvicorn</a:t>
            </a:r>
            <a:r>
              <a:rPr lang="en-US" sz="2400" dirty="0"/>
              <a:t>, python, </a:t>
            </a:r>
            <a:r>
              <a:rPr lang="en-US" sz="2400" dirty="0" err="1"/>
              <a:t>FastApi</a:t>
            </a:r>
            <a:endParaRPr lang="en-BE" sz="2400" dirty="0"/>
          </a:p>
        </p:txBody>
      </p:sp>
      <p:pic>
        <p:nvPicPr>
          <p:cNvPr id="4" name="Picture 3">
            <a:extLst>
              <a:ext uri="{FF2B5EF4-FFF2-40B4-BE49-F238E27FC236}">
                <a16:creationId xmlns:a16="http://schemas.microsoft.com/office/drawing/2014/main" id="{BFC310B4-7A3F-4CB2-2BAF-EA22DB1B4D4C}"/>
              </a:ext>
            </a:extLst>
          </p:cNvPr>
          <p:cNvPicPr>
            <a:picLocks noChangeAspect="1"/>
          </p:cNvPicPr>
          <p:nvPr/>
        </p:nvPicPr>
        <p:blipFill>
          <a:blip r:embed="rId2"/>
          <a:stretch>
            <a:fillRect/>
          </a:stretch>
        </p:blipFill>
        <p:spPr>
          <a:xfrm>
            <a:off x="982358" y="3429000"/>
            <a:ext cx="10417292" cy="2562091"/>
          </a:xfrm>
          <a:prstGeom prst="rect">
            <a:avLst/>
          </a:prstGeom>
        </p:spPr>
      </p:pic>
    </p:spTree>
    <p:extLst>
      <p:ext uri="{BB962C8B-B14F-4D97-AF65-F5344CB8AC3E}">
        <p14:creationId xmlns:p14="http://schemas.microsoft.com/office/powerpoint/2010/main" val="1981680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51676-674E-0D34-0F0D-D017F399DE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5F9330-3177-F3E5-4D2C-BB9A73839ED5}"/>
              </a:ext>
            </a:extLst>
          </p:cNvPr>
          <p:cNvSpPr>
            <a:spLocks noGrp="1"/>
          </p:cNvSpPr>
          <p:nvPr>
            <p:ph type="title"/>
          </p:nvPr>
        </p:nvSpPr>
        <p:spPr/>
        <p:txBody>
          <a:bodyPr/>
          <a:lstStyle/>
          <a:p>
            <a:r>
              <a:rPr lang="nl-BE" dirty="0" err="1"/>
              <a:t>Frontend</a:t>
            </a:r>
            <a:endParaRPr lang="LID4096" dirty="0"/>
          </a:p>
        </p:txBody>
      </p:sp>
      <p:pic>
        <p:nvPicPr>
          <p:cNvPr id="5" name="Picture 4">
            <a:extLst>
              <a:ext uri="{FF2B5EF4-FFF2-40B4-BE49-F238E27FC236}">
                <a16:creationId xmlns:a16="http://schemas.microsoft.com/office/drawing/2014/main" id="{7374B6B6-7B9A-0A74-21C4-090157E1306F}"/>
              </a:ext>
            </a:extLst>
          </p:cNvPr>
          <p:cNvPicPr>
            <a:picLocks noChangeAspect="1"/>
          </p:cNvPicPr>
          <p:nvPr/>
        </p:nvPicPr>
        <p:blipFill>
          <a:blip r:embed="rId2"/>
          <a:stretch>
            <a:fillRect/>
          </a:stretch>
        </p:blipFill>
        <p:spPr>
          <a:xfrm>
            <a:off x="6096000" y="1257300"/>
            <a:ext cx="5777859" cy="4137660"/>
          </a:xfrm>
          <a:prstGeom prst="rect">
            <a:avLst/>
          </a:prstGeom>
        </p:spPr>
      </p:pic>
      <p:pic>
        <p:nvPicPr>
          <p:cNvPr id="8" name="Picture 7">
            <a:extLst>
              <a:ext uri="{FF2B5EF4-FFF2-40B4-BE49-F238E27FC236}">
                <a16:creationId xmlns:a16="http://schemas.microsoft.com/office/drawing/2014/main" id="{D91A2799-FF19-B971-0F85-2E038A9CABA5}"/>
              </a:ext>
            </a:extLst>
          </p:cNvPr>
          <p:cNvPicPr>
            <a:picLocks noChangeAspect="1"/>
          </p:cNvPicPr>
          <p:nvPr/>
        </p:nvPicPr>
        <p:blipFill>
          <a:blip r:embed="rId3"/>
          <a:stretch>
            <a:fillRect/>
          </a:stretch>
        </p:blipFill>
        <p:spPr>
          <a:xfrm>
            <a:off x="3999459" y="1863213"/>
            <a:ext cx="1683476" cy="1177168"/>
          </a:xfrm>
          <a:prstGeom prst="rect">
            <a:avLst/>
          </a:prstGeom>
        </p:spPr>
      </p:pic>
      <p:sp>
        <p:nvSpPr>
          <p:cNvPr id="9" name="TextBox 8">
            <a:extLst>
              <a:ext uri="{FF2B5EF4-FFF2-40B4-BE49-F238E27FC236}">
                <a16:creationId xmlns:a16="http://schemas.microsoft.com/office/drawing/2014/main" id="{E949E45A-C4A1-14F3-566C-B44B53F55CE5}"/>
              </a:ext>
            </a:extLst>
          </p:cNvPr>
          <p:cNvSpPr txBox="1"/>
          <p:nvPr/>
        </p:nvSpPr>
        <p:spPr>
          <a:xfrm>
            <a:off x="665794" y="1518405"/>
            <a:ext cx="8667261" cy="830997"/>
          </a:xfrm>
          <a:prstGeom prst="rect">
            <a:avLst/>
          </a:prstGeom>
          <a:noFill/>
        </p:spPr>
        <p:txBody>
          <a:bodyPr wrap="square">
            <a:spAutoFit/>
          </a:bodyPr>
          <a:lstStyle/>
          <a:p>
            <a:pPr marL="342900" indent="-342900">
              <a:buFontTx/>
              <a:buChar char="-"/>
            </a:pPr>
            <a:r>
              <a:rPr lang="en-US" sz="2400" dirty="0"/>
              <a:t>Simple static site and </a:t>
            </a:r>
            <a:r>
              <a:rPr lang="en-US" sz="2400" dirty="0" err="1"/>
              <a:t>js</a:t>
            </a:r>
            <a:endParaRPr lang="en-US" sz="2400" dirty="0"/>
          </a:p>
          <a:p>
            <a:pPr marL="342900" indent="-342900">
              <a:buFontTx/>
              <a:buChar char="-"/>
            </a:pPr>
            <a:r>
              <a:rPr lang="en-US" sz="2400" dirty="0"/>
              <a:t>Tailwind CSS</a:t>
            </a:r>
            <a:endParaRPr lang="en-BE" sz="2400" dirty="0"/>
          </a:p>
        </p:txBody>
      </p:sp>
    </p:spTree>
    <p:extLst>
      <p:ext uri="{BB962C8B-B14F-4D97-AF65-F5344CB8AC3E}">
        <p14:creationId xmlns:p14="http://schemas.microsoft.com/office/powerpoint/2010/main" val="1510127834"/>
      </p:ext>
    </p:extLst>
  </p:cSld>
  <p:clrMapOvr>
    <a:masterClrMapping/>
  </p:clrMapOvr>
</p:sld>
</file>

<file path=ppt/theme/theme1.xml><?xml version="1.0" encoding="utf-8"?>
<a:theme xmlns:a="http://schemas.openxmlformats.org/drawingml/2006/main" name="Howest">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Howest" id="{59522EF7-2175-E643-86A9-D28BFEC3145C}" vid="{FCAEF87B-8826-B649-B873-D5EB5320E9EF}"/>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Howest</Template>
  <TotalTime>746</TotalTime>
  <Words>445</Words>
  <Application>Microsoft Office PowerPoint</Application>
  <PresentationFormat>Widescreen</PresentationFormat>
  <Paragraphs>85</Paragraphs>
  <Slides>19</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Aptos</vt:lpstr>
      <vt:lpstr>Arial</vt:lpstr>
      <vt:lpstr>Arial Rounded MT Bold</vt:lpstr>
      <vt:lpstr>Calibri</vt:lpstr>
      <vt:lpstr>Calibri Light</vt:lpstr>
      <vt:lpstr>Courier New</vt:lpstr>
      <vt:lpstr>Howest</vt:lpstr>
      <vt:lpstr>Howest EN</vt:lpstr>
      <vt:lpstr>Howest NL met tweede logo</vt:lpstr>
      <vt:lpstr>Project MLOps</vt:lpstr>
      <vt:lpstr>Project Context</vt:lpstr>
      <vt:lpstr>Machine learning model</vt:lpstr>
      <vt:lpstr>Azure ML Setup (Task 1)</vt:lpstr>
      <vt:lpstr>Azure ML Setup (Task 1)</vt:lpstr>
      <vt:lpstr>FastAPI &amp; Kubernetes (Task 2)</vt:lpstr>
      <vt:lpstr>Overall flow</vt:lpstr>
      <vt:lpstr>Fastapi API endpoint</vt:lpstr>
      <vt:lpstr>Frontend</vt:lpstr>
      <vt:lpstr>Production ready webserver/reverse proxy NGINX</vt:lpstr>
      <vt:lpstr>Kubernetes deployment, why?</vt:lpstr>
      <vt:lpstr>Our kubernetes setup</vt:lpstr>
      <vt:lpstr>Automation (Task 3)</vt:lpstr>
      <vt:lpstr>train-model.yml – Automatic Retraining</vt:lpstr>
      <vt:lpstr>update-model.yml – Deploy Latest Model</vt:lpstr>
      <vt:lpstr>update-frontend-api-config.yml – Redeploy Everything</vt:lpstr>
      <vt:lpstr>Challenges &amp; Learnings</vt:lpstr>
      <vt:lpstr>Demo &amp; Result</vt:lpstr>
      <vt:lpstr>Einde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Prompt Engineering</dc:title>
  <dc:creator>Vangampelaere Gene</dc:creator>
  <cp:lastModifiedBy>Mathias GORIS</cp:lastModifiedBy>
  <cp:revision>9</cp:revision>
  <cp:lastPrinted>2023-09-11T12:32:23Z</cp:lastPrinted>
  <dcterms:created xsi:type="dcterms:W3CDTF">2023-09-11T12:21:22Z</dcterms:created>
  <dcterms:modified xsi:type="dcterms:W3CDTF">2025-06-11T20:59:29Z</dcterms:modified>
</cp:coreProperties>
</file>